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67" r:id="rId4"/>
    <p:sldId id="269" r:id="rId5"/>
    <p:sldId id="282" r:id="rId6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CF937E-3C7B-49AD-B636-3D3AB1B45DB6}" v="2" dt="2023-06-07T15:19:11.3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McLusky" userId="45bd615190ce9bcd" providerId="LiveId" clId="{CACF937E-3C7B-49AD-B636-3D3AB1B45DB6}"/>
    <pc:docChg chg="custSel modSld">
      <pc:chgData name="Sarah McLusky" userId="45bd615190ce9bcd" providerId="LiveId" clId="{CACF937E-3C7B-49AD-B636-3D3AB1B45DB6}" dt="2023-06-07T15:19:17.116" v="5" actId="1076"/>
      <pc:docMkLst>
        <pc:docMk/>
      </pc:docMkLst>
      <pc:sldChg chg="addSp delSp modSp mod">
        <pc:chgData name="Sarah McLusky" userId="45bd615190ce9bcd" providerId="LiveId" clId="{CACF937E-3C7B-49AD-B636-3D3AB1B45DB6}" dt="2023-06-07T15:19:17.116" v="5" actId="1076"/>
        <pc:sldMkLst>
          <pc:docMk/>
          <pc:sldMk cId="2990953522" sldId="267"/>
        </pc:sldMkLst>
        <pc:picChg chg="add mod">
          <ac:chgData name="Sarah McLusky" userId="45bd615190ce9bcd" providerId="LiveId" clId="{CACF937E-3C7B-49AD-B636-3D3AB1B45DB6}" dt="2023-06-07T15:19:17.116" v="5" actId="1076"/>
          <ac:picMkLst>
            <pc:docMk/>
            <pc:sldMk cId="2990953522" sldId="267"/>
            <ac:picMk id="2" creationId="{16ED9880-FB6A-26CD-1147-9EFBE93DD049}"/>
          </ac:picMkLst>
        </pc:picChg>
        <pc:picChg chg="del">
          <ac:chgData name="Sarah McLusky" userId="45bd615190ce9bcd" providerId="LiveId" clId="{CACF937E-3C7B-49AD-B636-3D3AB1B45DB6}" dt="2023-06-07T15:18:37.416" v="0" actId="478"/>
          <ac:picMkLst>
            <pc:docMk/>
            <pc:sldMk cId="2990953522" sldId="267"/>
            <ac:picMk id="9" creationId="{C95B8E09-ED31-E069-DAA9-04A32B9DAE8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69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155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38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41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01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71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54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85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561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2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77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78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svg"/><Relationship Id="rId21" Type="http://schemas.openxmlformats.org/officeDocument/2006/relationships/image" Target="../media/image21.svg"/><Relationship Id="rId34" Type="http://schemas.openxmlformats.org/officeDocument/2006/relationships/image" Target="../media/image34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5" Type="http://schemas.openxmlformats.org/officeDocument/2006/relationships/image" Target="../media/image25.svg"/><Relationship Id="rId33" Type="http://schemas.openxmlformats.org/officeDocument/2006/relationships/image" Target="../media/image33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23" Type="http://schemas.openxmlformats.org/officeDocument/2006/relationships/image" Target="../media/image23.sv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31" Type="http://schemas.openxmlformats.org/officeDocument/2006/relationships/image" Target="../media/image31.sv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svg"/><Relationship Id="rId30" Type="http://schemas.openxmlformats.org/officeDocument/2006/relationships/image" Target="../media/image30.png"/><Relationship Id="rId35" Type="http://schemas.openxmlformats.org/officeDocument/2006/relationships/image" Target="../media/image35.sv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D6B8C3-FAF4-0D43-D3FE-C2700091120A}"/>
              </a:ext>
            </a:extLst>
          </p:cNvPr>
          <p:cNvSpPr txBox="1">
            <a:spLocks/>
          </p:cNvSpPr>
          <p:nvPr/>
        </p:nvSpPr>
        <p:spPr>
          <a:xfrm>
            <a:off x="107302" y="841476"/>
            <a:ext cx="8481566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/>
              <a:t>Drucke diese Karten aus und schneide sie aus.</a:t>
            </a:r>
            <a:r>
              <a:rPr lang="de-de" sz="1800"/>
              <a:t> </a:t>
            </a:r>
            <a:r>
              <a:rPr lang="de-de" sz="1800" dirty="0"/>
              <a:t>1 Satz pro Gruppe </a:t>
            </a:r>
            <a:endParaRPr lang="en-GB" sz="1800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9F28AD7-8849-4644-AD87-2EFCDEA1AC1C}"/>
              </a:ext>
            </a:extLst>
          </p:cNvPr>
          <p:cNvSpPr txBox="1">
            <a:spLocks/>
          </p:cNvSpPr>
          <p:nvPr/>
        </p:nvSpPr>
        <p:spPr>
          <a:xfrm>
            <a:off x="107302" y="264049"/>
            <a:ext cx="8635482" cy="5318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b="1" dirty="0">
                <a:latin typeface="+mn-lt"/>
              </a:rPr>
              <a:t>Kartensortierspiel zu Quellen von Luftverschmutzung</a:t>
            </a:r>
            <a:endParaRPr lang="en-GB" sz="2500" b="1" dirty="0"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ED9880-FB6A-26CD-1147-9EFBE93DD049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121298" y="1213627"/>
            <a:ext cx="9663404" cy="550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95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356498"/>
              </p:ext>
            </p:extLst>
          </p:nvPr>
        </p:nvGraphicFramePr>
        <p:xfrm>
          <a:off x="205272" y="2146118"/>
          <a:ext cx="9433248" cy="4422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4416">
                  <a:extLst>
                    <a:ext uri="{9D8B030D-6E8A-4147-A177-3AD203B41FA5}">
                      <a16:colId xmlns:a16="http://schemas.microsoft.com/office/drawing/2014/main" val="4241145451"/>
                    </a:ext>
                  </a:extLst>
                </a:gridCol>
                <a:gridCol w="3144416">
                  <a:extLst>
                    <a:ext uri="{9D8B030D-6E8A-4147-A177-3AD203B41FA5}">
                      <a16:colId xmlns:a16="http://schemas.microsoft.com/office/drawing/2014/main" val="2367942191"/>
                    </a:ext>
                  </a:extLst>
                </a:gridCol>
                <a:gridCol w="3144416">
                  <a:extLst>
                    <a:ext uri="{9D8B030D-6E8A-4147-A177-3AD203B41FA5}">
                      <a16:colId xmlns:a16="http://schemas.microsoft.com/office/drawing/2014/main" val="2948333751"/>
                    </a:ext>
                  </a:extLst>
                </a:gridCol>
              </a:tblGrid>
              <a:tr h="846690">
                <a:tc>
                  <a:txBody>
                    <a:bodyPr/>
                    <a:lstStyle/>
                    <a:p>
                      <a:r>
                        <a:rPr lang="de-de" sz="2600" b="1" dirty="0"/>
                        <a:t>Ursachen </a:t>
                      </a:r>
                    </a:p>
                    <a:p>
                      <a:r>
                        <a:rPr lang="de-de" sz="1200" dirty="0"/>
                        <a:t>(wo die Luftverschmutzung herkommt)</a:t>
                      </a:r>
                      <a:endParaRPr lang="en-GB" sz="12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2600" b="1" dirty="0"/>
                        <a:t>Auswirkungen</a:t>
                      </a:r>
                    </a:p>
                    <a:p>
                      <a:r>
                        <a:rPr lang="de-de" sz="1200" dirty="0"/>
                        <a:t>(wie sich die Luftverschmutzung auf Menschen und Orte auswirkt)</a:t>
                      </a:r>
                      <a:endParaRPr lang="en-GB" sz="12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2600" b="1" dirty="0"/>
                        <a:t>Lösungen </a:t>
                      </a:r>
                    </a:p>
                    <a:p>
                      <a:r>
                        <a:rPr lang="de-de" sz="1200" dirty="0"/>
                        <a:t>(was wir tun können, um die Situation zu verbessern)</a:t>
                      </a:r>
                      <a:endParaRPr lang="en-GB" sz="12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565051196"/>
                  </a:ext>
                </a:extLst>
              </a:tr>
              <a:tr h="3575944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859889113"/>
                  </a:ext>
                </a:extLst>
              </a:tr>
            </a:tbl>
          </a:graphicData>
        </a:graphic>
      </p:graphicFrame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107302" y="264049"/>
            <a:ext cx="9798698" cy="63169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b="1" dirty="0">
                <a:latin typeface="+mn-lt"/>
              </a:rPr>
              <a:t>Woher kommt die Luftverschmutzung und was können wir dagegen tun?</a:t>
            </a:r>
            <a:endParaRPr lang="en-GB" sz="2500" b="1" dirty="0">
              <a:latin typeface="+mn-lt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4CED3EC-15D6-0073-2683-0A0C1CE25FED}"/>
              </a:ext>
            </a:extLst>
          </p:cNvPr>
          <p:cNvSpPr txBox="1">
            <a:spLocks/>
          </p:cNvSpPr>
          <p:nvPr/>
        </p:nvSpPr>
        <p:spPr>
          <a:xfrm>
            <a:off x="107302" y="895739"/>
            <a:ext cx="8481566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/>
              <a:t>Welche zwei Arten von Luftverschmutzung gibt es? </a:t>
            </a:r>
            <a:endParaRPr lang="en-GB" sz="1800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103093DF-E8B2-0B36-BE36-002E1DCBF712}"/>
              </a:ext>
            </a:extLst>
          </p:cNvPr>
          <p:cNvSpPr txBox="1">
            <a:spLocks/>
          </p:cNvSpPr>
          <p:nvPr/>
        </p:nvSpPr>
        <p:spPr>
          <a:xfrm>
            <a:off x="107302" y="1268966"/>
            <a:ext cx="8481566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/>
              <a:t>1.					2. </a:t>
            </a:r>
            <a:endParaRPr lang="en-GB" sz="1800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4DCF0C1D-BC46-2D09-F3CA-3BA09A8D5E95}"/>
              </a:ext>
            </a:extLst>
          </p:cNvPr>
          <p:cNvSpPr txBox="1">
            <a:spLocks/>
          </p:cNvSpPr>
          <p:nvPr/>
        </p:nvSpPr>
        <p:spPr>
          <a:xfrm>
            <a:off x="107302" y="1819545"/>
            <a:ext cx="8481566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/>
              <a:t>Fülle die Tabelle mit Text oder Zeichnungen aus.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64086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307649"/>
              </p:ext>
            </p:extLst>
          </p:nvPr>
        </p:nvGraphicFramePr>
        <p:xfrm>
          <a:off x="223935" y="1278294"/>
          <a:ext cx="9386595" cy="54644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7319">
                  <a:extLst>
                    <a:ext uri="{9D8B030D-6E8A-4147-A177-3AD203B41FA5}">
                      <a16:colId xmlns:a16="http://schemas.microsoft.com/office/drawing/2014/main" val="4152393408"/>
                    </a:ext>
                  </a:extLst>
                </a:gridCol>
                <a:gridCol w="1877319">
                  <a:extLst>
                    <a:ext uri="{9D8B030D-6E8A-4147-A177-3AD203B41FA5}">
                      <a16:colId xmlns:a16="http://schemas.microsoft.com/office/drawing/2014/main" val="4241145451"/>
                    </a:ext>
                  </a:extLst>
                </a:gridCol>
                <a:gridCol w="1877319">
                  <a:extLst>
                    <a:ext uri="{9D8B030D-6E8A-4147-A177-3AD203B41FA5}">
                      <a16:colId xmlns:a16="http://schemas.microsoft.com/office/drawing/2014/main" val="3199337392"/>
                    </a:ext>
                  </a:extLst>
                </a:gridCol>
                <a:gridCol w="1877319">
                  <a:extLst>
                    <a:ext uri="{9D8B030D-6E8A-4147-A177-3AD203B41FA5}">
                      <a16:colId xmlns:a16="http://schemas.microsoft.com/office/drawing/2014/main" val="2367942191"/>
                    </a:ext>
                  </a:extLst>
                </a:gridCol>
                <a:gridCol w="1877319">
                  <a:extLst>
                    <a:ext uri="{9D8B030D-6E8A-4147-A177-3AD203B41FA5}">
                      <a16:colId xmlns:a16="http://schemas.microsoft.com/office/drawing/2014/main" val="2948333751"/>
                    </a:ext>
                  </a:extLst>
                </a:gridCol>
              </a:tblGrid>
              <a:tr h="1670179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50" b="1" dirty="0"/>
                        <a:t>Zu Hause</a:t>
                      </a:r>
                      <a:endParaRPr lang="en-GB" sz="1550" b="1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50" b="1" dirty="0"/>
                        <a:t>Auf dem Schulweg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50" b="1" dirty="0"/>
                        <a:t>In der Schule</a:t>
                      </a:r>
                    </a:p>
                    <a:p>
                      <a:pPr algn="ctr"/>
                      <a:endParaRPr lang="en-US" sz="1800" b="1" dirty="0"/>
                    </a:p>
                    <a:p>
                      <a:pPr algn="ctr"/>
                      <a:endParaRPr lang="en-GB" sz="1800" b="1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50" b="1" dirty="0"/>
                        <a:t>Bei außerschulischen Aktivitäten</a:t>
                      </a:r>
                      <a:endParaRPr lang="en-GB" sz="1550" b="1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565051196"/>
                  </a:ext>
                </a:extLst>
              </a:tr>
              <a:tr h="1264764">
                <a:tc>
                  <a:txBody>
                    <a:bodyPr/>
                    <a:lstStyle/>
                    <a:p>
                      <a:r>
                        <a:rPr lang="de-de" sz="1500" dirty="0"/>
                        <a:t>Was ich normalerweise mache</a:t>
                      </a:r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859889113"/>
                  </a:ext>
                </a:extLst>
              </a:tr>
              <a:tr h="1264764">
                <a:tc>
                  <a:txBody>
                    <a:bodyPr/>
                    <a:lstStyle/>
                    <a:p>
                      <a:r>
                        <a:rPr lang="de-de" sz="1500" dirty="0"/>
                        <a:t>Welchen Arten von Luftverschmutzung ich ausgesetzt sein könnte</a:t>
                      </a:r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799685509"/>
                  </a:ext>
                </a:extLst>
              </a:tr>
              <a:tr h="1264764">
                <a:tc>
                  <a:txBody>
                    <a:bodyPr/>
                    <a:lstStyle/>
                    <a:p>
                      <a:r>
                        <a:rPr lang="de-de" sz="1500" dirty="0"/>
                        <a:t>Was ich anders machen könnte</a:t>
                      </a:r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426387824"/>
                  </a:ext>
                </a:extLst>
              </a:tr>
            </a:tbl>
          </a:graphicData>
        </a:graphic>
      </p:graphicFrame>
      <p:sp>
        <p:nvSpPr>
          <p:cNvPr id="6" name="Title 2">
            <a:extLst>
              <a:ext uri="{FF2B5EF4-FFF2-40B4-BE49-F238E27FC236}">
                <a16:creationId xmlns:a16="http://schemas.microsoft.com/office/drawing/2014/main" id="{BEDB4D8C-0910-2980-4016-1650F9097E04}"/>
              </a:ext>
            </a:extLst>
          </p:cNvPr>
          <p:cNvSpPr txBox="1">
            <a:spLocks/>
          </p:cNvSpPr>
          <p:nvPr/>
        </p:nvSpPr>
        <p:spPr>
          <a:xfrm>
            <a:off x="107302" y="264049"/>
            <a:ext cx="9691396" cy="4898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b="1" dirty="0">
                <a:latin typeface="+mn-lt"/>
              </a:rPr>
              <a:t>Ein Tag in deinem Leben – wie sich Luftverschmutzung auf dich auswirkt</a:t>
            </a:r>
            <a:endParaRPr lang="en-GB" sz="2500" b="1" dirty="0">
              <a:latin typeface="+mn-lt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8A96239A-1129-BAD8-9E11-1B1C10646930}"/>
              </a:ext>
            </a:extLst>
          </p:cNvPr>
          <p:cNvSpPr txBox="1">
            <a:spLocks/>
          </p:cNvSpPr>
          <p:nvPr/>
        </p:nvSpPr>
        <p:spPr>
          <a:xfrm>
            <a:off x="107302" y="825758"/>
            <a:ext cx="5690288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/>
              <a:t>Fülle die Tabelle mit Text oder Zeichnungen aus. </a:t>
            </a:r>
            <a:endParaRPr lang="en-GB" sz="18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A75CEB-8DCC-99F7-4F1A-4E4B50559033}"/>
              </a:ext>
            </a:extLst>
          </p:cNvPr>
          <p:cNvGrpSpPr/>
          <p:nvPr/>
        </p:nvGrpSpPr>
        <p:grpSpPr>
          <a:xfrm>
            <a:off x="4063842" y="2292332"/>
            <a:ext cx="1733748" cy="540000"/>
            <a:chOff x="4063842" y="2292332"/>
            <a:chExt cx="1733748" cy="540000"/>
          </a:xfrm>
        </p:grpSpPr>
        <p:pic>
          <p:nvPicPr>
            <p:cNvPr id="11" name="Graphic 10" descr="Auto mit durchgehender Füllung">
              <a:extLst>
                <a:ext uri="{FF2B5EF4-FFF2-40B4-BE49-F238E27FC236}">
                  <a16:creationId xmlns:a16="http://schemas.microsoft.com/office/drawing/2014/main" id="{D2A99315-AF48-0A18-2FA2-4A5D4EE4D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63842" y="2292332"/>
              <a:ext cx="540000" cy="540000"/>
            </a:xfrm>
            <a:prstGeom prst="rect">
              <a:avLst/>
            </a:prstGeom>
          </p:spPr>
        </p:pic>
        <p:pic>
          <p:nvPicPr>
            <p:cNvPr id="13" name="Graphic 12" descr="Gehen mit durchgehender Füllung">
              <a:extLst>
                <a:ext uri="{FF2B5EF4-FFF2-40B4-BE49-F238E27FC236}">
                  <a16:creationId xmlns:a16="http://schemas.microsoft.com/office/drawing/2014/main" id="{A3DCC1ED-D0B4-0E5D-57AA-81D5DD6A3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57590" y="2292332"/>
              <a:ext cx="540000" cy="540000"/>
            </a:xfrm>
            <a:prstGeom prst="rect">
              <a:avLst/>
            </a:prstGeom>
          </p:spPr>
        </p:pic>
        <p:pic>
          <p:nvPicPr>
            <p:cNvPr id="19" name="Graphic 18" descr="Radfahren mit durchgehender Füllung">
              <a:extLst>
                <a:ext uri="{FF2B5EF4-FFF2-40B4-BE49-F238E27FC236}">
                  <a16:creationId xmlns:a16="http://schemas.microsoft.com/office/drawing/2014/main" id="{B6DEB295-1A18-758E-28DE-E340C453F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60716" y="2292332"/>
              <a:ext cx="540000" cy="54000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7C2D6DA-3903-5B89-E73E-4F583E06B0CB}"/>
              </a:ext>
            </a:extLst>
          </p:cNvPr>
          <p:cNvGrpSpPr/>
          <p:nvPr/>
        </p:nvGrpSpPr>
        <p:grpSpPr>
          <a:xfrm>
            <a:off x="2164524" y="1748141"/>
            <a:ext cx="1727858" cy="1064413"/>
            <a:chOff x="2164524" y="1748141"/>
            <a:chExt cx="1727858" cy="1064413"/>
          </a:xfrm>
        </p:grpSpPr>
        <p:pic>
          <p:nvPicPr>
            <p:cNvPr id="9" name="Graphic 8" descr="Haus mit durchgehender Füllung">
              <a:extLst>
                <a:ext uri="{FF2B5EF4-FFF2-40B4-BE49-F238E27FC236}">
                  <a16:creationId xmlns:a16="http://schemas.microsoft.com/office/drawing/2014/main" id="{D74B59D4-7A81-EAF3-7A75-E17999B5F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441690" y="1748141"/>
              <a:ext cx="540000" cy="540000"/>
            </a:xfrm>
            <a:prstGeom prst="rect">
              <a:avLst/>
            </a:prstGeom>
          </p:spPr>
        </p:pic>
        <p:pic>
          <p:nvPicPr>
            <p:cNvPr id="23" name="Graphic 22" descr="Wischmopp und Eimer mit durchgehender Füllung">
              <a:extLst>
                <a:ext uri="{FF2B5EF4-FFF2-40B4-BE49-F238E27FC236}">
                  <a16:creationId xmlns:a16="http://schemas.microsoft.com/office/drawing/2014/main" id="{A1A1E9BE-E024-9E42-F8F8-0B9F42478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758453" y="2272554"/>
              <a:ext cx="540000" cy="540000"/>
            </a:xfrm>
            <a:prstGeom prst="rect">
              <a:avLst/>
            </a:prstGeom>
          </p:spPr>
        </p:pic>
        <p:pic>
          <p:nvPicPr>
            <p:cNvPr id="27" name="Graphic 26" descr="Dusche mit durchgehender Füllung">
              <a:extLst>
                <a:ext uri="{FF2B5EF4-FFF2-40B4-BE49-F238E27FC236}">
                  <a16:creationId xmlns:a16="http://schemas.microsoft.com/office/drawing/2014/main" id="{F8F72FD9-A172-1034-615A-7F720B31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58761" y="1748141"/>
              <a:ext cx="540000" cy="540000"/>
            </a:xfrm>
            <a:prstGeom prst="rect">
              <a:avLst/>
            </a:prstGeom>
          </p:spPr>
        </p:pic>
        <p:pic>
          <p:nvPicPr>
            <p:cNvPr id="29" name="Graphic 28" descr="Lagerfeuer mit durchgehender Füllung">
              <a:extLst>
                <a:ext uri="{FF2B5EF4-FFF2-40B4-BE49-F238E27FC236}">
                  <a16:creationId xmlns:a16="http://schemas.microsoft.com/office/drawing/2014/main" id="{5E974E50-59CB-EA33-8BB2-8EA97CF3F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164524" y="2272554"/>
              <a:ext cx="540000" cy="540000"/>
            </a:xfrm>
            <a:prstGeom prst="rect">
              <a:avLst/>
            </a:prstGeom>
          </p:spPr>
        </p:pic>
        <p:pic>
          <p:nvPicPr>
            <p:cNvPr id="33" name="Graphic 32" descr="Parfümflakon mit durchgehender Füllung">
              <a:extLst>
                <a:ext uri="{FF2B5EF4-FFF2-40B4-BE49-F238E27FC236}">
                  <a16:creationId xmlns:a16="http://schemas.microsoft.com/office/drawing/2014/main" id="{FB53F134-FF9F-6C4D-84CF-2F7E0D261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3352382" y="2272554"/>
              <a:ext cx="540000" cy="54000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7DF623A-BD82-E8CD-C97F-75F506C51B6E}"/>
              </a:ext>
            </a:extLst>
          </p:cNvPr>
          <p:cNvGrpSpPr/>
          <p:nvPr/>
        </p:nvGrpSpPr>
        <p:grpSpPr>
          <a:xfrm>
            <a:off x="7841103" y="2344920"/>
            <a:ext cx="1677779" cy="540000"/>
            <a:chOff x="7790082" y="2290441"/>
            <a:chExt cx="1677779" cy="540000"/>
          </a:xfrm>
        </p:grpSpPr>
        <p:pic>
          <p:nvPicPr>
            <p:cNvPr id="21" name="Graphic 20" descr="Gamecontroller mit durchgehender Füllung">
              <a:extLst>
                <a:ext uri="{FF2B5EF4-FFF2-40B4-BE49-F238E27FC236}">
                  <a16:creationId xmlns:a16="http://schemas.microsoft.com/office/drawing/2014/main" id="{A9F51935-FD09-950B-64D8-C08931E3C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7790082" y="2290441"/>
              <a:ext cx="540000" cy="540000"/>
            </a:xfrm>
            <a:prstGeom prst="rect">
              <a:avLst/>
            </a:prstGeom>
          </p:spPr>
        </p:pic>
        <p:pic>
          <p:nvPicPr>
            <p:cNvPr id="25" name="Graphic 24" descr="Graffiti-Spray mit durchgehender Füllung">
              <a:extLst>
                <a:ext uri="{FF2B5EF4-FFF2-40B4-BE49-F238E27FC236}">
                  <a16:creationId xmlns:a16="http://schemas.microsoft.com/office/drawing/2014/main" id="{EFC6AEF8-EC1D-A152-0FB7-45BFE47A9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8358972" y="2290441"/>
              <a:ext cx="540000" cy="540000"/>
            </a:xfrm>
            <a:prstGeom prst="rect">
              <a:avLst/>
            </a:prstGeom>
          </p:spPr>
        </p:pic>
        <p:pic>
          <p:nvPicPr>
            <p:cNvPr id="35" name="Graphic 34" descr="Sportbälle mit durchgehender Füllung">
              <a:extLst>
                <a:ext uri="{FF2B5EF4-FFF2-40B4-BE49-F238E27FC236}">
                  <a16:creationId xmlns:a16="http://schemas.microsoft.com/office/drawing/2014/main" id="{9D4C8991-D623-A00B-EC30-277C0EA7EE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8927861" y="2290441"/>
              <a:ext cx="540000" cy="540000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DD86D35-FAEA-A31B-2B83-DBFDCB44C792}"/>
              </a:ext>
            </a:extLst>
          </p:cNvPr>
          <p:cNvGrpSpPr/>
          <p:nvPr/>
        </p:nvGrpSpPr>
        <p:grpSpPr>
          <a:xfrm>
            <a:off x="5947735" y="2306035"/>
            <a:ext cx="1682720" cy="540000"/>
            <a:chOff x="5935318" y="2264673"/>
            <a:chExt cx="1682720" cy="540000"/>
          </a:xfrm>
        </p:grpSpPr>
        <p:pic>
          <p:nvPicPr>
            <p:cNvPr id="15" name="Graphic 14" descr="Klassenzimmer mit durchgehender Füllung">
              <a:extLst>
                <a:ext uri="{FF2B5EF4-FFF2-40B4-BE49-F238E27FC236}">
                  <a16:creationId xmlns:a16="http://schemas.microsoft.com/office/drawing/2014/main" id="{252049FA-6FD8-DAAA-71F2-907A96C40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6506678" y="2264673"/>
              <a:ext cx="540000" cy="540000"/>
            </a:xfrm>
            <a:prstGeom prst="rect">
              <a:avLst/>
            </a:prstGeom>
          </p:spPr>
        </p:pic>
        <p:pic>
          <p:nvPicPr>
            <p:cNvPr id="17" name="Graphic 16" descr="Lunchbox mit durchgehender Füllung">
              <a:extLst>
                <a:ext uri="{FF2B5EF4-FFF2-40B4-BE49-F238E27FC236}">
                  <a16:creationId xmlns:a16="http://schemas.microsoft.com/office/drawing/2014/main" id="{5E45AC9B-3E90-63D8-8D1B-6A8FA6242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078038" y="2264673"/>
              <a:ext cx="540000" cy="540000"/>
            </a:xfrm>
            <a:prstGeom prst="rect">
              <a:avLst/>
            </a:prstGeom>
          </p:spPr>
        </p:pic>
        <p:pic>
          <p:nvPicPr>
            <p:cNvPr id="39" name="Graphic 38" descr="Bücher mit durchgehender Füllung">
              <a:extLst>
                <a:ext uri="{FF2B5EF4-FFF2-40B4-BE49-F238E27FC236}">
                  <a16:creationId xmlns:a16="http://schemas.microsoft.com/office/drawing/2014/main" id="{06DB02A3-AB43-E964-D1B0-DA0006333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5935318" y="2264673"/>
              <a:ext cx="540000" cy="5400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18C8BED-E423-F66A-8A44-EFB62CC84D7B}"/>
              </a:ext>
            </a:extLst>
          </p:cNvPr>
          <p:cNvGrpSpPr/>
          <p:nvPr/>
        </p:nvGrpSpPr>
        <p:grpSpPr>
          <a:xfrm>
            <a:off x="7873659" y="1860906"/>
            <a:ext cx="1611529" cy="540000"/>
            <a:chOff x="7834249" y="1839600"/>
            <a:chExt cx="1611529" cy="540000"/>
          </a:xfrm>
        </p:grpSpPr>
        <p:pic>
          <p:nvPicPr>
            <p:cNvPr id="37" name="Graphic 36" descr="Tanzen mit durchgehender Füllung">
              <a:extLst>
                <a:ext uri="{FF2B5EF4-FFF2-40B4-BE49-F238E27FC236}">
                  <a16:creationId xmlns:a16="http://schemas.microsoft.com/office/drawing/2014/main" id="{30330C4E-AF7A-C219-AC8C-14EC6A6A7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905778" y="1839600"/>
              <a:ext cx="540000" cy="540000"/>
            </a:xfrm>
            <a:prstGeom prst="rect">
              <a:avLst/>
            </a:prstGeom>
          </p:spPr>
        </p:pic>
        <p:pic>
          <p:nvPicPr>
            <p:cNvPr id="41" name="Graphic 40" descr="Nudelholz mit durchgehender Füllung">
              <a:extLst>
                <a:ext uri="{FF2B5EF4-FFF2-40B4-BE49-F238E27FC236}">
                  <a16:creationId xmlns:a16="http://schemas.microsoft.com/office/drawing/2014/main" id="{CFBE8C8E-B784-BFCD-3D66-CB78898A7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8370014" y="1839600"/>
              <a:ext cx="540000" cy="540000"/>
            </a:xfrm>
            <a:prstGeom prst="rect">
              <a:avLst/>
            </a:prstGeom>
          </p:spPr>
        </p:pic>
        <p:pic>
          <p:nvPicPr>
            <p:cNvPr id="43" name="Graphic 42" descr="Säge mit durchgehender Füllung">
              <a:extLst>
                <a:ext uri="{FF2B5EF4-FFF2-40B4-BE49-F238E27FC236}">
                  <a16:creationId xmlns:a16="http://schemas.microsoft.com/office/drawing/2014/main" id="{5A3EA749-DDE4-CED8-9869-B1A5D3321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7834249" y="1839600"/>
              <a:ext cx="540000" cy="5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9770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1" ma:contentTypeDescription="Create a new document." ma:contentTypeScope="" ma:versionID="7c8e0b637b9c0f45768e862a507d1388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69c3ec8ba2ea723e330c9d428e5f6a22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3C3EE1-529E-4106-A265-62A3F2DCCC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eef1f-f2b9-433e-b253-616cf7aaab37"/>
    <ds:schemaRef ds:uri="8b09d1b6-71e5-4e7b-b351-6094cc352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04D6E3-A545-4425-BC06-3045B78021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136</Words>
  <Application>Microsoft Office PowerPoint</Application>
  <PresentationFormat>A4 Paper (210x297 mm)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Gaud, Sony</cp:lastModifiedBy>
  <cp:revision>6</cp:revision>
  <cp:lastPrinted>2023-05-03T12:51:14Z</cp:lastPrinted>
  <dcterms:created xsi:type="dcterms:W3CDTF">2023-04-25T12:36:03Z</dcterms:created>
  <dcterms:modified xsi:type="dcterms:W3CDTF">2024-08-05T12:49:07Z</dcterms:modified>
</cp:coreProperties>
</file>