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94" r:id="rId5"/>
    <p:sldId id="317" r:id="rId6"/>
    <p:sldId id="336" r:id="rId7"/>
    <p:sldId id="334" r:id="rId8"/>
    <p:sldId id="296" r:id="rId9"/>
    <p:sldId id="335" r:id="rId10"/>
    <p:sldId id="344" r:id="rId11"/>
    <p:sldId id="360" r:id="rId12"/>
    <p:sldId id="345" r:id="rId13"/>
    <p:sldId id="350" r:id="rId14"/>
    <p:sldId id="261" r:id="rId15"/>
    <p:sldId id="351" r:id="rId16"/>
    <p:sldId id="298" r:id="rId17"/>
    <p:sldId id="367" r:id="rId18"/>
    <p:sldId id="352" r:id="rId19"/>
    <p:sldId id="359" r:id="rId20"/>
    <p:sldId id="346" r:id="rId21"/>
    <p:sldId id="341" r:id="rId22"/>
    <p:sldId id="347" r:id="rId23"/>
    <p:sldId id="302" r:id="rId24"/>
    <p:sldId id="342" r:id="rId25"/>
    <p:sldId id="303" r:id="rId26"/>
    <p:sldId id="366" r:id="rId27"/>
    <p:sldId id="363" r:id="rId28"/>
    <p:sldId id="364" r:id="rId29"/>
    <p:sldId id="365" r:id="rId30"/>
    <p:sldId id="304" r:id="rId31"/>
    <p:sldId id="305" r:id="rId32"/>
    <p:sldId id="307" r:id="rId33"/>
    <p:sldId id="306" r:id="rId34"/>
    <p:sldId id="308" r:id="rId35"/>
    <p:sldId id="348" r:id="rId36"/>
    <p:sldId id="310" r:id="rId37"/>
    <p:sldId id="309" r:id="rId38"/>
    <p:sldId id="353" r:id="rId39"/>
    <p:sldId id="354" r:id="rId40"/>
    <p:sldId id="355" r:id="rId41"/>
    <p:sldId id="356" r:id="rId42"/>
    <p:sldId id="358" r:id="rId43"/>
    <p:sldId id="357" r:id="rId44"/>
    <p:sldId id="31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8EDA"/>
    <a:srgbClr val="BCD0CF"/>
    <a:srgbClr val="F7FAFF"/>
    <a:srgbClr val="D3E7EC"/>
    <a:srgbClr val="FF9933"/>
    <a:srgbClr val="FFFFFF"/>
    <a:srgbClr val="CB0035"/>
    <a:srgbClr val="FECE00"/>
    <a:srgbClr val="21529D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50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14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1CEA310A-EA77-4836-9109-D95EDE304C88}"/>
    <pc:docChg chg="undo custSel addSld delSld modSld">
      <pc:chgData name="Sarah McLusky" userId="45bd615190ce9bcd" providerId="LiveId" clId="{1CEA310A-EA77-4836-9109-D95EDE304C88}" dt="2023-11-28T14:54:53.260" v="370"/>
      <pc:docMkLst>
        <pc:docMk/>
      </pc:docMkLst>
      <pc:sldChg chg="addSp delSp modSp mod addAnim delAnim modAnim">
        <pc:chgData name="Sarah McLusky" userId="45bd615190ce9bcd" providerId="LiveId" clId="{1CEA310A-EA77-4836-9109-D95EDE304C88}" dt="2023-11-28T14:05:20.461" v="110" actId="166"/>
        <pc:sldMkLst>
          <pc:docMk/>
          <pc:sldMk cId="278432742" sldId="299"/>
        </pc:sldMkLst>
        <pc:spChg chg="mod ord">
          <ac:chgData name="Sarah McLusky" userId="45bd615190ce9bcd" providerId="LiveId" clId="{1CEA310A-EA77-4836-9109-D95EDE304C88}" dt="2023-11-28T13:55:00.326" v="37" actId="1076"/>
          <ac:spMkLst>
            <pc:docMk/>
            <pc:sldMk cId="278432742" sldId="299"/>
            <ac:spMk id="3" creationId="{ABBD6F84-25E6-C1A0-E3B6-3701EFE1A983}"/>
          </ac:spMkLst>
        </pc:spChg>
        <pc:spChg chg="del">
          <ac:chgData name="Sarah McLusky" userId="45bd615190ce9bcd" providerId="LiveId" clId="{1CEA310A-EA77-4836-9109-D95EDE304C88}" dt="2023-11-28T13:51:43.547" v="14" actId="478"/>
          <ac:spMkLst>
            <pc:docMk/>
            <pc:sldMk cId="278432742" sldId="299"/>
            <ac:spMk id="4" creationId="{719E4498-1667-35FD-3505-A53F2095DFB3}"/>
          </ac:spMkLst>
        </pc:spChg>
        <pc:spChg chg="del">
          <ac:chgData name="Sarah McLusky" userId="45bd615190ce9bcd" providerId="LiveId" clId="{1CEA310A-EA77-4836-9109-D95EDE304C88}" dt="2023-11-28T13:51:46.701" v="15" actId="478"/>
          <ac:spMkLst>
            <pc:docMk/>
            <pc:sldMk cId="278432742" sldId="299"/>
            <ac:spMk id="5" creationId="{828F927B-267A-2DAE-782A-DEDA64DC8DB5}"/>
          </ac:spMkLst>
        </pc:spChg>
        <pc:spChg chg="mod">
          <ac:chgData name="Sarah McLusky" userId="45bd615190ce9bcd" providerId="LiveId" clId="{1CEA310A-EA77-4836-9109-D95EDE304C88}" dt="2023-11-28T13:55:28.121" v="40" actId="1076"/>
          <ac:spMkLst>
            <pc:docMk/>
            <pc:sldMk cId="278432742" sldId="299"/>
            <ac:spMk id="6" creationId="{6897643D-BA36-049F-CDA4-2C1BC6B892F1}"/>
          </ac:spMkLst>
        </pc:spChg>
        <pc:spChg chg="add del mod">
          <ac:chgData name="Sarah McLusky" userId="45bd615190ce9bcd" providerId="LiveId" clId="{1CEA310A-EA77-4836-9109-D95EDE304C88}" dt="2023-11-28T14:03:43.355" v="100" actId="478"/>
          <ac:spMkLst>
            <pc:docMk/>
            <pc:sldMk cId="278432742" sldId="299"/>
            <ac:spMk id="7" creationId="{99DA0585-C4B6-6EE5-0500-10B44DB98D06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1" creationId="{B8391355-B77C-3865-D238-461B6341AD56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4" creationId="{86DF30A8-A71A-39A6-EB74-2BE4415B1DF1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5" creationId="{844D8AFA-C3D7-0728-A20E-D981A5AE68A5}"/>
          </ac:spMkLst>
        </pc:spChg>
        <pc:grpChg chg="add del mod">
          <ac:chgData name="Sarah McLusky" userId="45bd615190ce9bcd" providerId="LiveId" clId="{1CEA310A-EA77-4836-9109-D95EDE304C88}" dt="2023-11-28T14:03:49.412" v="104" actId="478"/>
          <ac:grpSpMkLst>
            <pc:docMk/>
            <pc:sldMk cId="278432742" sldId="299"/>
            <ac:grpSpMk id="26" creationId="{0EF10F39-E8D2-3689-8FF8-6C49142A938D}"/>
          </ac:grpSpMkLst>
        </pc:grpChg>
        <pc:picChg chg="add mod modCrop">
          <ac:chgData name="Sarah McLusky" userId="45bd615190ce9bcd" providerId="LiveId" clId="{1CEA310A-EA77-4836-9109-D95EDE304C88}" dt="2023-11-28T14:04:29.031" v="107" actId="732"/>
          <ac:picMkLst>
            <pc:docMk/>
            <pc:sldMk cId="278432742" sldId="299"/>
            <ac:picMk id="11" creationId="{DC68CFC5-25D0-6E35-42DE-1383E6F61A00}"/>
          </ac:picMkLst>
        </pc:picChg>
        <pc:picChg chg="add del mod">
          <ac:chgData name="Sarah McLusky" userId="45bd615190ce9bcd" providerId="LiveId" clId="{1CEA310A-EA77-4836-9109-D95EDE304C88}" dt="2023-11-28T13:53:10.926" v="26" actId="478"/>
          <ac:picMkLst>
            <pc:docMk/>
            <pc:sldMk cId="278432742" sldId="299"/>
            <ac:picMk id="14" creationId="{6CDD594B-2193-F011-621C-93B545F307C2}"/>
          </ac:picMkLst>
        </pc:picChg>
        <pc:picChg chg="add del mod">
          <ac:chgData name="Sarah McLusky" userId="45bd615190ce9bcd" providerId="LiveId" clId="{1CEA310A-EA77-4836-9109-D95EDE304C88}" dt="2023-11-28T14:00:15.081" v="67" actId="478"/>
          <ac:picMkLst>
            <pc:docMk/>
            <pc:sldMk cId="278432742" sldId="299"/>
            <ac:picMk id="22" creationId="{B946C559-6596-F112-4EAB-0BC23ED0F8E5}"/>
          </ac:picMkLst>
        </pc:picChg>
        <pc:picChg chg="add del">
          <ac:chgData name="Sarah McLusky" userId="45bd615190ce9bcd" providerId="LiveId" clId="{1CEA310A-EA77-4836-9109-D95EDE304C88}" dt="2023-11-28T14:00:23.552" v="69"/>
          <ac:picMkLst>
            <pc:docMk/>
            <pc:sldMk cId="278432742" sldId="299"/>
            <ac:picMk id="23" creationId="{414BE494-6FFC-078A-5A9D-25E4317F1573}"/>
          </ac:picMkLst>
        </pc:picChg>
        <pc:picChg chg="add mod modCrop">
          <ac:chgData name="Sarah McLusky" userId="45bd615190ce9bcd" providerId="LiveId" clId="{1CEA310A-EA77-4836-9109-D95EDE304C88}" dt="2023-11-28T14:04:46.581" v="109" actId="732"/>
          <ac:picMkLst>
            <pc:docMk/>
            <pc:sldMk cId="278432742" sldId="299"/>
            <ac:picMk id="27" creationId="{3E89AA2C-CAA9-E4EA-8E93-78FC9A2426DA}"/>
          </ac:picMkLst>
        </pc:picChg>
        <pc:cxnChg chg="del mod">
          <ac:chgData name="Sarah McLusky" userId="45bd615190ce9bcd" providerId="LiveId" clId="{1CEA310A-EA77-4836-9109-D95EDE304C88}" dt="2023-11-28T13:51:51.887" v="17" actId="478"/>
          <ac:cxnSpMkLst>
            <pc:docMk/>
            <pc:sldMk cId="278432742" sldId="299"/>
            <ac:cxnSpMk id="9" creationId="{092F4409-EA4A-5709-0152-1E525E96AC7E}"/>
          </ac:cxnSpMkLst>
        </pc:cxnChg>
        <pc:cxnChg chg="del mod">
          <ac:chgData name="Sarah McLusky" userId="45bd615190ce9bcd" providerId="LiveId" clId="{1CEA310A-EA77-4836-9109-D95EDE304C88}" dt="2023-11-28T13:51:49.537" v="16" actId="478"/>
          <ac:cxnSpMkLst>
            <pc:docMk/>
            <pc:sldMk cId="278432742" sldId="299"/>
            <ac:cxnSpMk id="12" creationId="{D20DAA54-5EA5-C3B6-642A-302095C7EBE9}"/>
          </ac:cxnSpMkLst>
        </pc:cxnChg>
        <pc:cxnChg chg="add mod">
          <ac:chgData name="Sarah McLusky" userId="45bd615190ce9bcd" providerId="LiveId" clId="{1CEA310A-EA77-4836-9109-D95EDE304C88}" dt="2023-11-28T13:57:17.341" v="46" actId="1582"/>
          <ac:cxnSpMkLst>
            <pc:docMk/>
            <pc:sldMk cId="278432742" sldId="299"/>
            <ac:cxnSpMk id="16" creationId="{C7DB22F4-5FAF-A53F-8741-B26445F3ADF0}"/>
          </ac:cxnSpMkLst>
        </pc:cxnChg>
        <pc:cxnChg chg="add del mod ord">
          <ac:chgData name="Sarah McLusky" userId="45bd615190ce9bcd" providerId="LiveId" clId="{1CEA310A-EA77-4836-9109-D95EDE304C88}" dt="2023-11-28T14:05:20.461" v="110" actId="166"/>
          <ac:cxnSpMkLst>
            <pc:docMk/>
            <pc:sldMk cId="278432742" sldId="299"/>
            <ac:cxnSpMk id="17" creationId="{37534726-10BC-7DE5-C3F1-46449217F1FD}"/>
          </ac:cxnSpMkLst>
        </pc:cxnChg>
      </pc:sldChg>
      <pc:sldChg chg="modSp mod modAnim">
        <pc:chgData name="Sarah McLusky" userId="45bd615190ce9bcd" providerId="LiveId" clId="{1CEA310A-EA77-4836-9109-D95EDE304C88}" dt="2023-11-28T14:13:28.821" v="201" actId="1076"/>
        <pc:sldMkLst>
          <pc:docMk/>
          <pc:sldMk cId="2038494055" sldId="304"/>
        </pc:sldMkLst>
        <pc:spChg chg="mod">
          <ac:chgData name="Sarah McLusky" userId="45bd615190ce9bcd" providerId="LiveId" clId="{1CEA310A-EA77-4836-9109-D95EDE304C88}" dt="2023-11-28T14:06:17.830" v="112" actId="207"/>
          <ac:spMkLst>
            <pc:docMk/>
            <pc:sldMk cId="2038494055" sldId="304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28.821" v="201" actId="1076"/>
          <ac:spMkLst>
            <pc:docMk/>
            <pc:sldMk cId="2038494055" sldId="304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3:20.905" v="200" actId="1076"/>
          <ac:spMkLst>
            <pc:docMk/>
            <pc:sldMk cId="2038494055" sldId="304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35.371" v="202" actId="1076"/>
        <pc:sldMkLst>
          <pc:docMk/>
          <pc:sldMk cId="2888117774" sldId="305"/>
        </pc:sldMkLst>
        <pc:spChg chg="mod">
          <ac:chgData name="Sarah McLusky" userId="45bd615190ce9bcd" providerId="LiveId" clId="{1CEA310A-EA77-4836-9109-D95EDE304C88}" dt="2023-11-28T14:07:49.054" v="132" actId="207"/>
          <ac:spMkLst>
            <pc:docMk/>
            <pc:sldMk cId="2888117774" sldId="305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35.371" v="202" actId="1076"/>
          <ac:spMkLst>
            <pc:docMk/>
            <pc:sldMk cId="2888117774" sldId="305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7:39.681" v="130" actId="1076"/>
          <ac:spMkLst>
            <pc:docMk/>
            <pc:sldMk cId="2888117774" sldId="305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44.146" v="204" actId="1076"/>
        <pc:sldMkLst>
          <pc:docMk/>
          <pc:sldMk cId="3983645464" sldId="306"/>
        </pc:sldMkLst>
        <pc:spChg chg="mod">
          <ac:chgData name="Sarah McLusky" userId="45bd615190ce9bcd" providerId="LiveId" clId="{1CEA310A-EA77-4836-9109-D95EDE304C88}" dt="2023-11-28T14:09:22.209" v="155" actId="207"/>
          <ac:spMkLst>
            <pc:docMk/>
            <pc:sldMk cId="3983645464" sldId="306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44.146" v="204" actId="1076"/>
          <ac:spMkLst>
            <pc:docMk/>
            <pc:sldMk cId="3983645464" sldId="306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9:03.921" v="151" actId="14100"/>
          <ac:spMkLst>
            <pc:docMk/>
            <pc:sldMk cId="3983645464" sldId="306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39.801" v="203" actId="1076"/>
        <pc:sldMkLst>
          <pc:docMk/>
          <pc:sldMk cId="96194332" sldId="307"/>
        </pc:sldMkLst>
        <pc:spChg chg="mod">
          <ac:chgData name="Sarah McLusky" userId="45bd615190ce9bcd" providerId="LiveId" clId="{1CEA310A-EA77-4836-9109-D95EDE304C88}" dt="2023-11-28T14:08:15.761" v="142" actId="207"/>
          <ac:spMkLst>
            <pc:docMk/>
            <pc:sldMk cId="96194332" sldId="307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39.801" v="203" actId="1076"/>
          <ac:spMkLst>
            <pc:docMk/>
            <pc:sldMk cId="96194332" sldId="307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8:10.029" v="141" actId="1076"/>
          <ac:spMkLst>
            <pc:docMk/>
            <pc:sldMk cId="96194332" sldId="307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57.141" v="205" actId="1076"/>
        <pc:sldMkLst>
          <pc:docMk/>
          <pc:sldMk cId="3219015599" sldId="308"/>
        </pc:sldMkLst>
        <pc:spChg chg="mod">
          <ac:chgData name="Sarah McLusky" userId="45bd615190ce9bcd" providerId="LiveId" clId="{1CEA310A-EA77-4836-9109-D95EDE304C88}" dt="2023-11-28T14:09:33.386" v="157" actId="207"/>
          <ac:spMkLst>
            <pc:docMk/>
            <pc:sldMk cId="3219015599" sldId="308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57.141" v="205" actId="1076"/>
          <ac:spMkLst>
            <pc:docMk/>
            <pc:sldMk cId="3219015599" sldId="308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9:42.954" v="164" actId="1076"/>
          <ac:spMkLst>
            <pc:docMk/>
            <pc:sldMk cId="3219015599" sldId="308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4:23.281" v="209" actId="1076"/>
        <pc:sldMkLst>
          <pc:docMk/>
          <pc:sldMk cId="3017323973" sldId="309"/>
        </pc:sldMkLst>
        <pc:spChg chg="mod">
          <ac:chgData name="Sarah McLusky" userId="45bd615190ce9bcd" providerId="LiveId" clId="{1CEA310A-EA77-4836-9109-D95EDE304C88}" dt="2023-11-28T14:11:51.212" v="189" actId="207"/>
          <ac:spMkLst>
            <pc:docMk/>
            <pc:sldMk cId="3017323973" sldId="309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23.281" v="209" actId="1076"/>
          <ac:spMkLst>
            <pc:docMk/>
            <pc:sldMk cId="3017323973" sldId="309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2:01.691" v="196" actId="1076"/>
          <ac:spMkLst>
            <pc:docMk/>
            <pc:sldMk cId="3017323973" sldId="309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4:16.591" v="208" actId="1076"/>
        <pc:sldMkLst>
          <pc:docMk/>
          <pc:sldMk cId="3602026968" sldId="310"/>
        </pc:sldMkLst>
        <pc:spChg chg="mod">
          <ac:chgData name="Sarah McLusky" userId="45bd615190ce9bcd" providerId="LiveId" clId="{1CEA310A-EA77-4836-9109-D95EDE304C88}" dt="2023-11-28T14:11:16.061" v="182" actId="207"/>
          <ac:spMkLst>
            <pc:docMk/>
            <pc:sldMk cId="3602026968" sldId="310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16.591" v="208" actId="1076"/>
          <ac:spMkLst>
            <pc:docMk/>
            <pc:sldMk cId="3602026968" sldId="310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1:25.220" v="184" actId="1076"/>
          <ac:spMkLst>
            <pc:docMk/>
            <pc:sldMk cId="3602026968" sldId="310"/>
            <ac:spMk id="5" creationId="{685E854C-B373-E935-E7BE-8E5DDF0008E7}"/>
          </ac:spMkLst>
        </pc:spChg>
      </pc:sldChg>
      <pc:sldChg chg="addSp delSp modSp mod">
        <pc:chgData name="Sarah McLusky" userId="45bd615190ce9bcd" providerId="LiveId" clId="{1CEA310A-EA77-4836-9109-D95EDE304C88}" dt="2023-11-28T14:42:42.241" v="356" actId="1076"/>
        <pc:sldMkLst>
          <pc:docMk/>
          <pc:sldMk cId="4083343217" sldId="334"/>
        </pc:sldMkLst>
        <pc:spChg chg="mod">
          <ac:chgData name="Sarah McLusky" userId="45bd615190ce9bcd" providerId="LiveId" clId="{1CEA310A-EA77-4836-9109-D95EDE304C88}" dt="2023-11-28T13:48:41.276" v="13" actId="1076"/>
          <ac:spMkLst>
            <pc:docMk/>
            <pc:sldMk cId="4083343217" sldId="334"/>
            <ac:spMk id="2" creationId="{C47665BF-F71B-3A72-7C62-65E6026B6A70}"/>
          </ac:spMkLst>
        </pc:spChg>
        <pc:picChg chg="del">
          <ac:chgData name="Sarah McLusky" userId="45bd615190ce9bcd" providerId="LiveId" clId="{1CEA310A-EA77-4836-9109-D95EDE304C88}" dt="2023-11-28T13:47:33.897" v="0" actId="478"/>
          <ac:picMkLst>
            <pc:docMk/>
            <pc:sldMk cId="4083343217" sldId="334"/>
            <ac:picMk id="3" creationId="{E3C8EBD2-D1C7-6C10-7621-B5B0A1DF4C8A}"/>
          </ac:picMkLst>
        </pc:picChg>
        <pc:picChg chg="add mod ord">
          <ac:chgData name="Sarah McLusky" userId="45bd615190ce9bcd" providerId="LiveId" clId="{1CEA310A-EA77-4836-9109-D95EDE304C88}" dt="2023-11-28T14:42:42.241" v="356" actId="1076"/>
          <ac:picMkLst>
            <pc:docMk/>
            <pc:sldMk cId="4083343217" sldId="334"/>
            <ac:picMk id="5" creationId="{2DA7A59D-9411-708A-6DC2-A5051AD28C28}"/>
          </ac:picMkLst>
        </pc:picChg>
      </pc:sldChg>
      <pc:sldChg chg="addSp delSp modSp mod modAnim">
        <pc:chgData name="Sarah McLusky" userId="45bd615190ce9bcd" providerId="LiveId" clId="{1CEA310A-EA77-4836-9109-D95EDE304C88}" dt="2023-11-28T14:54:53.260" v="370"/>
        <pc:sldMkLst>
          <pc:docMk/>
          <pc:sldMk cId="1944275257" sldId="336"/>
        </pc:sldMkLst>
        <pc:spChg chg="mod">
          <ac:chgData name="Sarah McLusky" userId="45bd615190ce9bcd" providerId="LiveId" clId="{1CEA310A-EA77-4836-9109-D95EDE304C88}" dt="2023-11-28T14:54:52.141" v="368" actId="14100"/>
          <ac:spMkLst>
            <pc:docMk/>
            <pc:sldMk cId="1944275257" sldId="336"/>
            <ac:spMk id="22" creationId="{43E368B8-4B7F-A9AF-C7DC-4FE55F0C8628}"/>
          </ac:spMkLst>
        </pc:spChg>
        <pc:grpChg chg="mod">
          <ac:chgData name="Sarah McLusky" userId="45bd615190ce9bcd" providerId="LiveId" clId="{1CEA310A-EA77-4836-9109-D95EDE304C88}" dt="2023-11-28T14:54:49.791" v="364" actId="14100"/>
          <ac:grpSpMkLst>
            <pc:docMk/>
            <pc:sldMk cId="1944275257" sldId="336"/>
            <ac:grpSpMk id="34" creationId="{FAB70373-BE7F-05F1-145E-F554D994FCE1}"/>
          </ac:grpSpMkLst>
        </pc:grpChg>
        <pc:picChg chg="add del mod">
          <ac:chgData name="Sarah McLusky" userId="45bd615190ce9bcd" providerId="LiveId" clId="{1CEA310A-EA77-4836-9109-D95EDE304C88}" dt="2023-11-28T14:54:53.260" v="370"/>
          <ac:picMkLst>
            <pc:docMk/>
            <pc:sldMk cId="1944275257" sldId="336"/>
            <ac:picMk id="3" creationId="{158396ED-717E-C9B1-B161-A5D12B980D64}"/>
          </ac:picMkLst>
        </pc:picChg>
      </pc:sldChg>
      <pc:sldChg chg="modSp mod modAnim">
        <pc:chgData name="Sarah McLusky" userId="45bd615190ce9bcd" providerId="LiveId" clId="{1CEA310A-EA77-4836-9109-D95EDE304C88}" dt="2023-11-28T14:14:12.221" v="207" actId="1076"/>
        <pc:sldMkLst>
          <pc:docMk/>
          <pc:sldMk cId="2989735943" sldId="348"/>
        </pc:sldMkLst>
        <pc:spChg chg="mod">
          <ac:chgData name="Sarah McLusky" userId="45bd615190ce9bcd" providerId="LiveId" clId="{1CEA310A-EA77-4836-9109-D95EDE304C88}" dt="2023-11-28T14:10:42.994" v="178" actId="1076"/>
          <ac:spMkLst>
            <pc:docMk/>
            <pc:sldMk cId="2989735943" sldId="348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12.221" v="207" actId="1076"/>
          <ac:spMkLst>
            <pc:docMk/>
            <pc:sldMk cId="2989735943" sldId="348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0:22.071" v="176" actId="1076"/>
          <ac:spMkLst>
            <pc:docMk/>
            <pc:sldMk cId="2989735943" sldId="348"/>
            <ac:spMk id="5" creationId="{685E854C-B373-E935-E7BE-8E5DDF0008E7}"/>
          </ac:spMkLst>
        </pc:spChg>
      </pc:sldChg>
      <pc:sldChg chg="addSp delSp modSp mod">
        <pc:chgData name="Sarah McLusky" userId="45bd615190ce9bcd" providerId="LiveId" clId="{1CEA310A-EA77-4836-9109-D95EDE304C88}" dt="2023-11-28T14:31:06.398" v="236" actId="478"/>
        <pc:sldMkLst>
          <pc:docMk/>
          <pc:sldMk cId="656595279" sldId="350"/>
        </pc:sldMkLst>
        <pc:picChg chg="add del mod">
          <ac:chgData name="Sarah McLusky" userId="45bd615190ce9bcd" providerId="LiveId" clId="{1CEA310A-EA77-4836-9109-D95EDE304C88}" dt="2023-11-28T14:31:06.398" v="236" actId="478"/>
          <ac:picMkLst>
            <pc:docMk/>
            <pc:sldMk cId="656595279" sldId="350"/>
            <ac:picMk id="2" creationId="{808A30B5-7C1C-DE3E-CD91-06A70CC6C3D5}"/>
          </ac:picMkLst>
        </pc:picChg>
      </pc:sldChg>
      <pc:sldChg chg="addSp delSp modSp mod">
        <pc:chgData name="Sarah McLusky" userId="45bd615190ce9bcd" providerId="LiveId" clId="{1CEA310A-EA77-4836-9109-D95EDE304C88}" dt="2023-11-28T14:35:24.701" v="355" actId="1037"/>
        <pc:sldMkLst>
          <pc:docMk/>
          <pc:sldMk cId="2587292042" sldId="351"/>
        </pc:sldMkLst>
        <pc:spChg chg="mod topLvl">
          <ac:chgData name="Sarah McLusky" userId="45bd615190ce9bcd" providerId="LiveId" clId="{1CEA310A-EA77-4836-9109-D95EDE304C88}" dt="2023-11-28T14:35:16.260" v="342" actId="164"/>
          <ac:spMkLst>
            <pc:docMk/>
            <pc:sldMk cId="2587292042" sldId="351"/>
            <ac:spMk id="8" creationId="{061375DF-C063-775E-2D60-2225BA816DDC}"/>
          </ac:spMkLst>
        </pc:spChg>
        <pc:spChg chg="mod topLvl">
          <ac:chgData name="Sarah McLusky" userId="45bd615190ce9bcd" providerId="LiveId" clId="{1CEA310A-EA77-4836-9109-D95EDE304C88}" dt="2023-11-28T14:35:16.260" v="342" actId="164"/>
          <ac:spMkLst>
            <pc:docMk/>
            <pc:sldMk cId="2587292042" sldId="351"/>
            <ac:spMk id="9" creationId="{85435BC9-D661-041C-B2DE-EFDD8FB24B6E}"/>
          </ac:spMkLst>
        </pc:spChg>
        <pc:grpChg chg="add del mod">
          <ac:chgData name="Sarah McLusky" userId="45bd615190ce9bcd" providerId="LiveId" clId="{1CEA310A-EA77-4836-9109-D95EDE304C88}" dt="2023-11-28T14:31:45.630" v="240" actId="165"/>
          <ac:grpSpMkLst>
            <pc:docMk/>
            <pc:sldMk cId="2587292042" sldId="351"/>
            <ac:grpSpMk id="7" creationId="{7C57E343-D4F8-CCAD-C87D-B9B29AA49C8F}"/>
          </ac:grpSpMkLst>
        </pc:grpChg>
        <pc:grpChg chg="mod topLvl">
          <ac:chgData name="Sarah McLusky" userId="45bd615190ce9bcd" providerId="LiveId" clId="{1CEA310A-EA77-4836-9109-D95EDE304C88}" dt="2023-11-28T14:35:16.260" v="342" actId="164"/>
          <ac:grpSpMkLst>
            <pc:docMk/>
            <pc:sldMk cId="2587292042" sldId="351"/>
            <ac:grpSpMk id="10" creationId="{02C457C6-6487-61AA-8A0C-2D37E189E671}"/>
          </ac:grpSpMkLst>
        </pc:grpChg>
        <pc:grpChg chg="add mod">
          <ac:chgData name="Sarah McLusky" userId="45bd615190ce9bcd" providerId="LiveId" clId="{1CEA310A-EA77-4836-9109-D95EDE304C88}" dt="2023-11-28T14:35:24.701" v="355" actId="1037"/>
          <ac:grpSpMkLst>
            <pc:docMk/>
            <pc:sldMk cId="2587292042" sldId="351"/>
            <ac:grpSpMk id="15" creationId="{30C77C90-A294-2884-3F95-B3F4E48010DB}"/>
          </ac:grpSpMkLst>
        </pc:grpChg>
        <pc:picChg chg="mod">
          <ac:chgData name="Sarah McLusky" userId="45bd615190ce9bcd" providerId="LiveId" clId="{1CEA310A-EA77-4836-9109-D95EDE304C88}" dt="2023-11-28T14:35:04.705" v="340" actId="1076"/>
          <ac:picMkLst>
            <pc:docMk/>
            <pc:sldMk cId="2587292042" sldId="351"/>
            <ac:picMk id="2" creationId="{043BA11D-286D-9234-E397-0A701F130B65}"/>
          </ac:picMkLst>
        </pc:picChg>
        <pc:picChg chg="add del mod ord modCrop">
          <ac:chgData name="Sarah McLusky" userId="45bd615190ce9bcd" providerId="LiveId" clId="{1CEA310A-EA77-4836-9109-D95EDE304C88}" dt="2023-11-28T14:22:30.964" v="231" actId="21"/>
          <ac:picMkLst>
            <pc:docMk/>
            <pc:sldMk cId="2587292042" sldId="351"/>
            <ac:picMk id="6" creationId="{1CA818F6-9292-4DC3-06B8-C0D527FE25BB}"/>
          </ac:picMkLst>
        </pc:picChg>
        <pc:picChg chg="mod">
          <ac:chgData name="Sarah McLusky" userId="45bd615190ce9bcd" providerId="LiveId" clId="{1CEA310A-EA77-4836-9109-D95EDE304C88}" dt="2023-11-28T14:31:45.630" v="240" actId="165"/>
          <ac:picMkLst>
            <pc:docMk/>
            <pc:sldMk cId="2587292042" sldId="351"/>
            <ac:picMk id="13" creationId="{F20A56EB-252E-F9D6-C04A-AC015D0D2256}"/>
          </ac:picMkLst>
        </pc:picChg>
        <pc:picChg chg="mod">
          <ac:chgData name="Sarah McLusky" userId="45bd615190ce9bcd" providerId="LiveId" clId="{1CEA310A-EA77-4836-9109-D95EDE304C88}" dt="2023-11-28T14:31:45.630" v="240" actId="165"/>
          <ac:picMkLst>
            <pc:docMk/>
            <pc:sldMk cId="2587292042" sldId="351"/>
            <ac:picMk id="14" creationId="{55C9F8B5-ADC7-00B2-A719-DE5AAEE06F49}"/>
          </ac:picMkLst>
        </pc:picChg>
      </pc:sldChg>
      <pc:sldChg chg="addSp delSp add del mod addAnim delAnim modAnim">
        <pc:chgData name="Sarah McLusky" userId="45bd615190ce9bcd" providerId="LiveId" clId="{1CEA310A-EA77-4836-9109-D95EDE304C88}" dt="2023-11-28T14:03:43.704" v="101" actId="2890"/>
        <pc:sldMkLst>
          <pc:docMk/>
          <pc:sldMk cId="1763975468" sldId="367"/>
        </pc:sldMkLst>
        <pc:grpChg chg="add del">
          <ac:chgData name="Sarah McLusky" userId="45bd615190ce9bcd" providerId="LiveId" clId="{1CEA310A-EA77-4836-9109-D95EDE304C88}" dt="2023-11-28T14:03:41.152" v="97" actId="478"/>
          <ac:grpSpMkLst>
            <pc:docMk/>
            <pc:sldMk cId="1763975468" sldId="367"/>
            <ac:grpSpMk id="26" creationId="{0EF10F39-E8D2-3689-8FF8-6C49142A938D}"/>
          </ac:grpSpMkLst>
        </pc:grpChg>
      </pc:sldChg>
      <pc:sldChg chg="new del">
        <pc:chgData name="Sarah McLusky" userId="45bd615190ce9bcd" providerId="LiveId" clId="{1CEA310A-EA77-4836-9109-D95EDE304C88}" dt="2023-11-28T14:03:37.156" v="91" actId="680"/>
        <pc:sldMkLst>
          <pc:docMk/>
          <pc:sldMk cId="1020265503" sldId="368"/>
        </pc:sldMkLst>
      </pc:sldChg>
    </pc:docChg>
  </pc:docChgLst>
  <pc:docChgLst>
    <pc:chgData name="Lauren Anderson" userId="cb3b1fd9-0c7c-4034-b6bd-de3d1cfd41ec" providerId="ADAL" clId="{46801FFD-C129-491B-8A37-991CE2C157D0}"/>
    <pc:docChg chg="custSel modSld">
      <pc:chgData name="Lauren Anderson" userId="cb3b1fd9-0c7c-4034-b6bd-de3d1cfd41ec" providerId="ADAL" clId="{46801FFD-C129-491B-8A37-991CE2C157D0}" dt="2024-01-19T11:44:09.385" v="5" actId="166"/>
      <pc:docMkLst>
        <pc:docMk/>
      </pc:docMkLst>
      <pc:sldChg chg="addSp delSp modSp mod">
        <pc:chgData name="Lauren Anderson" userId="cb3b1fd9-0c7c-4034-b6bd-de3d1cfd41ec" providerId="ADAL" clId="{46801FFD-C129-491B-8A37-991CE2C157D0}" dt="2024-01-19T11:44:09.385" v="5" actId="166"/>
        <pc:sldMkLst>
          <pc:docMk/>
          <pc:sldMk cId="1477622340" sldId="298"/>
        </pc:sldMkLst>
        <pc:spChg chg="ord">
          <ac:chgData name="Lauren Anderson" userId="cb3b1fd9-0c7c-4034-b6bd-de3d1cfd41ec" providerId="ADAL" clId="{46801FFD-C129-491B-8A37-991CE2C157D0}" dt="2024-01-19T11:44:09.385" v="5" actId="166"/>
          <ac:spMkLst>
            <pc:docMk/>
            <pc:sldMk cId="1477622340" sldId="298"/>
            <ac:spMk id="4" creationId="{BC0A4D9A-C2A2-4140-BA33-E7AD1A8E4669}"/>
          </ac:spMkLst>
        </pc:spChg>
        <pc:picChg chg="add mod">
          <ac:chgData name="Lauren Anderson" userId="cb3b1fd9-0c7c-4034-b6bd-de3d1cfd41ec" providerId="ADAL" clId="{46801FFD-C129-491B-8A37-991CE2C157D0}" dt="2024-01-19T11:44:03.606" v="4" actId="1076"/>
          <ac:picMkLst>
            <pc:docMk/>
            <pc:sldMk cId="1477622340" sldId="298"/>
            <ac:picMk id="6" creationId="{BB833B51-80D5-3D61-88F1-2361851EC67D}"/>
          </ac:picMkLst>
        </pc:picChg>
        <pc:picChg chg="del">
          <ac:chgData name="Lauren Anderson" userId="cb3b1fd9-0c7c-4034-b6bd-de3d1cfd41ec" providerId="ADAL" clId="{46801FFD-C129-491B-8A37-991CE2C157D0}" dt="2024-01-19T11:42:46.274" v="0" actId="478"/>
          <ac:picMkLst>
            <pc:docMk/>
            <pc:sldMk cId="1477622340" sldId="298"/>
            <ac:picMk id="11" creationId="{A73634AB-A7ED-D98E-EDAD-B2E69DD985B3}"/>
          </ac:picMkLst>
        </pc:picChg>
      </pc:sldChg>
    </pc:docChg>
  </pc:docChgLst>
  <pc:docChgLst>
    <pc:chgData name="Lauren Anderson" userId="cb3b1fd9-0c7c-4034-b6bd-de3d1cfd41ec" providerId="ADAL" clId="{F94B3699-3A05-4636-A51B-3A9B95B4415F}"/>
    <pc:docChg chg="custSel addSld delSld modSld">
      <pc:chgData name="Lauren Anderson" userId="cb3b1fd9-0c7c-4034-b6bd-de3d1cfd41ec" providerId="ADAL" clId="{F94B3699-3A05-4636-A51B-3A9B95B4415F}" dt="2023-12-04T10:10:01.579" v="4" actId="47"/>
      <pc:docMkLst>
        <pc:docMk/>
      </pc:docMkLst>
      <pc:sldChg chg="addSp delSp modSp del mod delAnim modAnim">
        <pc:chgData name="Lauren Anderson" userId="cb3b1fd9-0c7c-4034-b6bd-de3d1cfd41ec" providerId="ADAL" clId="{F94B3699-3A05-4636-A51B-3A9B95B4415F}" dt="2023-12-04T10:10:01.579" v="4" actId="47"/>
        <pc:sldMkLst>
          <pc:docMk/>
          <pc:sldMk cId="278432742" sldId="299"/>
        </pc:sldMkLst>
        <pc:spChg chg="add mod">
          <ac:chgData name="Lauren Anderson" userId="cb3b1fd9-0c7c-4034-b6bd-de3d1cfd41ec" providerId="ADAL" clId="{F94B3699-3A05-4636-A51B-3A9B95B4415F}" dt="2023-12-04T10:09:50.106" v="2"/>
          <ac:spMkLst>
            <pc:docMk/>
            <pc:sldMk cId="278432742" sldId="299"/>
            <ac:spMk id="2" creationId="{BA296247-C595-DC9E-B4FD-2485EFD0624E}"/>
          </ac:spMkLst>
        </pc:spChg>
        <pc:spChg chg="add mod">
          <ac:chgData name="Lauren Anderson" userId="cb3b1fd9-0c7c-4034-b6bd-de3d1cfd41ec" providerId="ADAL" clId="{F94B3699-3A05-4636-A51B-3A9B95B4415F}" dt="2023-12-04T10:09:50.106" v="2"/>
          <ac:spMkLst>
            <pc:docMk/>
            <pc:sldMk cId="278432742" sldId="299"/>
            <ac:spMk id="4" creationId="{9FE6F836-B13C-1146-D06A-C26429F49FE5}"/>
          </ac:spMkLst>
        </pc:spChg>
        <pc:picChg chg="del">
          <ac:chgData name="Lauren Anderson" userId="cb3b1fd9-0c7c-4034-b6bd-de3d1cfd41ec" providerId="ADAL" clId="{F94B3699-3A05-4636-A51B-3A9B95B4415F}" dt="2023-12-04T10:09:41.877" v="1" actId="478"/>
          <ac:picMkLst>
            <pc:docMk/>
            <pc:sldMk cId="278432742" sldId="299"/>
            <ac:picMk id="11" creationId="{DC68CFC5-25D0-6E35-42DE-1383E6F61A00}"/>
          </ac:picMkLst>
        </pc:picChg>
        <pc:picChg chg="del">
          <ac:chgData name="Lauren Anderson" userId="cb3b1fd9-0c7c-4034-b6bd-de3d1cfd41ec" providerId="ADAL" clId="{F94B3699-3A05-4636-A51B-3A9B95B4415F}" dt="2023-12-04T10:09:41.023" v="0" actId="478"/>
          <ac:picMkLst>
            <pc:docMk/>
            <pc:sldMk cId="278432742" sldId="299"/>
            <ac:picMk id="27" creationId="{3E89AA2C-CAA9-E4EA-8E93-78FC9A2426DA}"/>
          </ac:picMkLst>
        </pc:picChg>
      </pc:sldChg>
      <pc:sldChg chg="add">
        <pc:chgData name="Lauren Anderson" userId="cb3b1fd9-0c7c-4034-b6bd-de3d1cfd41ec" providerId="ADAL" clId="{F94B3699-3A05-4636-A51B-3A9B95B4415F}" dt="2023-12-04T10:09:59.746" v="3"/>
        <pc:sldMkLst>
          <pc:docMk/>
          <pc:sldMk cId="2170387023" sldId="3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5B1DA-778C-4B63-84E0-0C264BAE95E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C0548-50C8-4536-BF26-F9C81C4B3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0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34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517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1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46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41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10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2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30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5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871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281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71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74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319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1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69B88-3B41-5D9C-A370-6A02B368F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4CED-7182-D6E9-84EB-05256F5EB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5343B-98FA-E64D-EEF1-AC668F425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7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hyperlink" Target="https://www.youtube.com/watch?v=f_xnopMf3p8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mylungsmylife.org/topics/group-1/what-is-copd/chronic-bronchitis/" TargetMode="External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hyperlink" Target="https://youtu.be/uirINayrSJs?si=GStZDfGqoOxQJEpA" TargetMode="External"/><Relationship Id="rId4" Type="http://schemas.openxmlformats.org/officeDocument/2006/relationships/image" Target="../media/image28.jpeg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26" Type="http://schemas.openxmlformats.org/officeDocument/2006/relationships/image" Target="../media/image70.png"/><Relationship Id="rId3" Type="http://schemas.openxmlformats.org/officeDocument/2006/relationships/image" Target="../media/image49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png"/><Relationship Id="rId25" Type="http://schemas.openxmlformats.org/officeDocument/2006/relationships/image" Target="../media/image69.svg"/><Relationship Id="rId33" Type="http://schemas.openxmlformats.org/officeDocument/2006/relationships/image" Target="../media/image77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0.svg"/><Relationship Id="rId20" Type="http://schemas.openxmlformats.org/officeDocument/2006/relationships/image" Target="../media/image64.svg"/><Relationship Id="rId29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5" Type="http://schemas.openxmlformats.org/officeDocument/2006/relationships/image" Target="../media/image40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10" Type="http://schemas.openxmlformats.org/officeDocument/2006/relationships/image" Target="../media/image54.svg"/><Relationship Id="rId19" Type="http://schemas.openxmlformats.org/officeDocument/2006/relationships/image" Target="../media/image63.png"/><Relationship Id="rId31" Type="http://schemas.openxmlformats.org/officeDocument/2006/relationships/image" Target="../media/image75.svg"/><Relationship Id="rId4" Type="http://schemas.openxmlformats.org/officeDocument/2006/relationships/image" Target="../media/image50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image" Target="../media/image66.svg"/><Relationship Id="rId27" Type="http://schemas.openxmlformats.org/officeDocument/2006/relationships/image" Target="../media/image71.svg"/><Relationship Id="rId30" Type="http://schemas.openxmlformats.org/officeDocument/2006/relationships/image" Target="../media/image74.png"/><Relationship Id="rId35" Type="http://schemas.openxmlformats.org/officeDocument/2006/relationships/image" Target="../media/image79.png"/><Relationship Id="rId8" Type="http://schemas.openxmlformats.org/officeDocument/2006/relationships/image" Target="../media/image52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86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ted.com/talks/krishna_sudhir_how_do_cigarettes_affect_the_body?language=en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ine Gruppe von Menschen läuft auf einem Feldweg&#10;&#10;Beschreibung automatisch generiert">
            <a:extLst>
              <a:ext uri="{FF2B5EF4-FFF2-40B4-BE49-F238E27FC236}">
                <a16:creationId xmlns:a16="http://schemas.microsoft.com/office/drawing/2014/main" id="{6C69F58A-E8F8-8E3F-8640-9C837A245E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406A9F73-D157-F588-06EF-720B6F9A371F}"/>
              </a:ext>
            </a:extLst>
          </p:cNvPr>
          <p:cNvSpPr txBox="1">
            <a:spLocks/>
          </p:cNvSpPr>
          <p:nvPr/>
        </p:nvSpPr>
        <p:spPr>
          <a:xfrm>
            <a:off x="-1" y="4659086"/>
            <a:ext cx="12192000" cy="2198914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29" y="2905353"/>
            <a:ext cx="10156371" cy="1501500"/>
          </a:xfrm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bg1"/>
                </a:solidFill>
              </a:rPr>
              <a:t>Rauchen und Vapen</a:t>
            </a:r>
            <a:endParaRPr lang="en-GB" sz="80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4752197" cy="621618"/>
          </a:xfrm>
          <a:noFill/>
        </p:spPr>
        <p:txBody>
          <a:bodyPr anchor="ctr" anchorCtr="0">
            <a:normAutofit fontScale="92500"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Alter 11–14 (UK Key Stage 3)</a:t>
            </a:r>
          </a:p>
        </p:txBody>
      </p:sp>
      <p:pic>
        <p:nvPicPr>
          <p:cNvPr id="7" name="Picture 6" descr="Ein blauer Text auf schwarzem Hintergrund&#10;&#10;Beschreibung automatisch generiert">
            <a:extLst>
              <a:ext uri="{FF2B5EF4-FFF2-40B4-BE49-F238E27FC236}">
                <a16:creationId xmlns:a16="http://schemas.microsoft.com/office/drawing/2014/main" id="{B89EF8CF-0D65-9C5D-1B21-9A476B0681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077" y="4827814"/>
            <a:ext cx="9299844" cy="1861458"/>
          </a:xfrm>
          <a:prstGeom prst="rect">
            <a:avLst/>
          </a:prstGeom>
        </p:spPr>
      </p:pic>
      <p:pic>
        <p:nvPicPr>
          <p:cNvPr id="5" name="Picture 4" descr="Eine Nahaufnahme eines Logos&#10;&#10;Beschreibung automatisch generiert">
            <a:extLst>
              <a:ext uri="{FF2B5EF4-FFF2-40B4-BE49-F238E27FC236}">
                <a16:creationId xmlns:a16="http://schemas.microsoft.com/office/drawing/2014/main" id="{A021FED7-CA0A-1369-ED2A-9E3BA49D1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312" y="6139543"/>
            <a:ext cx="977296" cy="5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9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ine Person, die eine Zigarette raucht.&#10;&#10;Beschreibung automatisch generiert">
            <a:extLst>
              <a:ext uri="{FF2B5EF4-FFF2-40B4-BE49-F238E27FC236}">
                <a16:creationId xmlns:a16="http://schemas.microsoft.com/office/drawing/2014/main" id="{B3EBBB5C-57C9-4FCF-340E-2E38BED94A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" y="0"/>
            <a:ext cx="12191719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6648002" y="3723650"/>
            <a:ext cx="5173884" cy="284043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schemeClr val="accent1"/>
                </a:solidFill>
              </a:rPr>
              <a:t>Wie Rauchen sich auf die Lunge auswirkt</a:t>
            </a:r>
          </a:p>
        </p:txBody>
      </p:sp>
    </p:spTree>
    <p:extLst>
      <p:ext uri="{BB962C8B-B14F-4D97-AF65-F5344CB8AC3E}">
        <p14:creationId xmlns:p14="http://schemas.microsoft.com/office/powerpoint/2010/main" val="65659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5FE581F-8D56-FD36-DD4C-90D447DA6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" y="1618501"/>
            <a:ext cx="7527561" cy="5168926"/>
          </a:xfrm>
          <a:prstGeom prst="rect">
            <a:avLst/>
          </a:prstGeom>
          <a:solidFill>
            <a:srgbClr val="F7FAFF"/>
          </a:solidFill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4416EC5-4164-A020-C104-7E95477DA6BF}"/>
              </a:ext>
            </a:extLst>
          </p:cNvPr>
          <p:cNvGrpSpPr/>
          <p:nvPr/>
        </p:nvGrpSpPr>
        <p:grpSpPr>
          <a:xfrm>
            <a:off x="8363019" y="4284134"/>
            <a:ext cx="3814993" cy="2573866"/>
            <a:chOff x="8381999" y="3984978"/>
            <a:chExt cx="3814993" cy="25738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A30912A-3F6E-ED8E-656F-A16D647A14D3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8FB2D6-6175-E1A0-6A95-58DEB6018D18}"/>
                </a:ext>
              </a:extLst>
            </p:cNvPr>
            <p:cNvSpPr/>
            <p:nvPr/>
          </p:nvSpPr>
          <p:spPr>
            <a:xfrm>
              <a:off x="8562905" y="4910023"/>
              <a:ext cx="3476625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b="1" dirty="0">
                  <a:solidFill>
                    <a:schemeClr val="accent1"/>
                  </a:solidFill>
                </a:rPr>
                <a:t>Sieh dir eine Animation zur Funktionsweise der Lunge an</a:t>
              </a:r>
              <a:r>
                <a:rPr lang="de-de" sz="2400" dirty="0">
                  <a:hlinkClick r:id="rId4"/>
                </a:rPr>
                <a:t> </a:t>
              </a:r>
              <a:r>
                <a:rPr lang="de-de" sz="1600" dirty="0">
                  <a:hlinkClick r:id="rId4"/>
                </a:rPr>
                <a:t>https://www.youtube.com/watch?v=f_xnopMf3p8</a:t>
              </a:r>
              <a:r>
                <a:rPr lang="de-de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962BB8-66D8-2970-C212-A5CBB2836A1F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Spiel mit durchgehender Füllung">
                <a:extLst>
                  <a:ext uri="{FF2B5EF4-FFF2-40B4-BE49-F238E27FC236}">
                    <a16:creationId xmlns:a16="http://schemas.microsoft.com/office/drawing/2014/main" id="{12982345-3B05-2676-F61E-AFED3712C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mit durchgehender Füllung">
                <a:extLst>
                  <a:ext uri="{FF2B5EF4-FFF2-40B4-BE49-F238E27FC236}">
                    <a16:creationId xmlns:a16="http://schemas.microsoft.com/office/drawing/2014/main" id="{3DBE73C1-F696-9944-8C3C-B46B50F3E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</a:rPr>
              <a:t>Wie die Lunge funktioniert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0564E2-3FAF-18DA-84F2-F1CC33DAB515}"/>
              </a:ext>
            </a:extLst>
          </p:cNvPr>
          <p:cNvSpPr/>
          <p:nvPr/>
        </p:nvSpPr>
        <p:spPr>
          <a:xfrm>
            <a:off x="1933302" y="2494911"/>
            <a:ext cx="496389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Nase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6B7577-513F-0EAB-2168-D2AEF7A5F7D4}"/>
              </a:ext>
            </a:extLst>
          </p:cNvPr>
          <p:cNvSpPr/>
          <p:nvPr/>
        </p:nvSpPr>
        <p:spPr>
          <a:xfrm>
            <a:off x="1763484" y="2734863"/>
            <a:ext cx="666207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Zunge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EF82B5-0DEB-82DC-124F-548CC6382E4C}"/>
              </a:ext>
            </a:extLst>
          </p:cNvPr>
          <p:cNvSpPr/>
          <p:nvPr/>
        </p:nvSpPr>
        <p:spPr>
          <a:xfrm>
            <a:off x="1685106" y="3034937"/>
            <a:ext cx="822962" cy="256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Kehlkopf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15251D-C29B-4FDA-4F78-73C768EFD85B}"/>
              </a:ext>
            </a:extLst>
          </p:cNvPr>
          <p:cNvSpPr/>
          <p:nvPr/>
        </p:nvSpPr>
        <p:spPr>
          <a:xfrm>
            <a:off x="836023" y="3468237"/>
            <a:ext cx="1776548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Rechter Lungenflügel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512AAA-F209-DFF0-590F-93E1BB22E985}"/>
              </a:ext>
            </a:extLst>
          </p:cNvPr>
          <p:cNvSpPr/>
          <p:nvPr/>
        </p:nvSpPr>
        <p:spPr>
          <a:xfrm>
            <a:off x="1026247" y="3857604"/>
            <a:ext cx="1441271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Rechte Bronchie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9C9892-0A81-E552-9D21-35FBD2EE1419}"/>
              </a:ext>
            </a:extLst>
          </p:cNvPr>
          <p:cNvSpPr/>
          <p:nvPr/>
        </p:nvSpPr>
        <p:spPr>
          <a:xfrm>
            <a:off x="1461949" y="5127832"/>
            <a:ext cx="1043670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Zwerchfell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48C08F-AF70-D767-F9B5-5889B87C0FA2}"/>
              </a:ext>
            </a:extLst>
          </p:cNvPr>
          <p:cNvSpPr/>
          <p:nvPr/>
        </p:nvSpPr>
        <p:spPr>
          <a:xfrm>
            <a:off x="6406939" y="2708269"/>
            <a:ext cx="1188723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Rachen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0F1B23-391A-EC03-E9C1-1DD1D6A5C807}"/>
              </a:ext>
            </a:extLst>
          </p:cNvPr>
          <p:cNvSpPr/>
          <p:nvPr/>
        </p:nvSpPr>
        <p:spPr>
          <a:xfrm>
            <a:off x="6406939" y="3246170"/>
            <a:ext cx="1776548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Linker Lungenflügel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53037F-6677-F858-EF84-05DD44E1BCE5}"/>
              </a:ext>
            </a:extLst>
          </p:cNvPr>
          <p:cNvSpPr/>
          <p:nvPr/>
        </p:nvSpPr>
        <p:spPr>
          <a:xfrm>
            <a:off x="6406939" y="3560327"/>
            <a:ext cx="1776548" cy="33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Linke Bronchie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DD625D-A7DE-52BD-CB89-CC240022E477}"/>
              </a:ext>
            </a:extLst>
          </p:cNvPr>
          <p:cNvSpPr/>
          <p:nvPr/>
        </p:nvSpPr>
        <p:spPr>
          <a:xfrm>
            <a:off x="6406939" y="3864356"/>
            <a:ext cx="1776548" cy="284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Linke Bronchiolen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744A4F-E25E-FC56-6630-F949168B4843}"/>
              </a:ext>
            </a:extLst>
          </p:cNvPr>
          <p:cNvSpPr/>
          <p:nvPr/>
        </p:nvSpPr>
        <p:spPr>
          <a:xfrm>
            <a:off x="6259857" y="4393613"/>
            <a:ext cx="750544" cy="284025"/>
          </a:xfrm>
          <a:prstGeom prst="rect">
            <a:avLst/>
          </a:prstGeom>
          <a:solidFill>
            <a:srgbClr val="F7F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Alveolen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ronchitis_longsection_ANIM">
            <a:hlinkClick r:id="rId3"/>
            <a:extLst>
              <a:ext uri="{FF2B5EF4-FFF2-40B4-BE49-F238E27FC236}">
                <a16:creationId xmlns:a16="http://schemas.microsoft.com/office/drawing/2014/main" id="{043BA11D-286D-9234-E397-0A701F130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439" y="1733706"/>
            <a:ext cx="6851577" cy="4136329"/>
          </a:xfrm>
          <a:prstGeom prst="rect">
            <a:avLst/>
          </a:prstGeom>
          <a:solidFill>
            <a:srgbClr val="BCD0CF"/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</a:rPr>
              <a:t>Wie Rauchen sich auf die Lunge auswirkt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C2B484-1D54-F2CE-4FEA-4C97D47430B3}"/>
              </a:ext>
            </a:extLst>
          </p:cNvPr>
          <p:cNvSpPr/>
          <p:nvPr/>
        </p:nvSpPr>
        <p:spPr>
          <a:xfrm>
            <a:off x="9607513" y="1688235"/>
            <a:ext cx="2403512" cy="483230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de-de" sz="2000" b="1" dirty="0">
                <a:solidFill>
                  <a:schemeClr val="accent1"/>
                </a:solidFill>
              </a:rPr>
              <a:t>Raucherlunge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Teer und Rauch schädigen die Flimmerhärchen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Schleim bildet sich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Die Atemwege </a:t>
            </a:r>
            <a:br>
              <a:rPr lang="de-de" sz="1600" dirty="0">
                <a:solidFill>
                  <a:schemeClr val="accent1"/>
                </a:solidFill>
              </a:rPr>
            </a:br>
            <a:r>
              <a:rPr lang="de-de" sz="1600" dirty="0">
                <a:solidFill>
                  <a:schemeClr val="accent1"/>
                </a:solidFill>
              </a:rPr>
              <a:t>verengen sich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Das Atmen fällt schwerer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Häufigeres Husten, um den Schleim zu lösen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Höheres Risiko für Erkältungen, Grippe und Infektionen im Brustbereich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A1A40C-175A-3905-7BD1-FB9F06CFB6BE}"/>
              </a:ext>
            </a:extLst>
          </p:cNvPr>
          <p:cNvSpPr/>
          <p:nvPr/>
        </p:nvSpPr>
        <p:spPr>
          <a:xfrm>
            <a:off x="111615" y="1688235"/>
            <a:ext cx="2457901" cy="483230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de-de" sz="2000" b="1" dirty="0">
                <a:solidFill>
                  <a:schemeClr val="accent1"/>
                </a:solidFill>
              </a:rPr>
              <a:t>Gesunde Lunge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Becherzellen produzieren Schleim, der Schmutz und Krankheitserreger einfängt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Winzige haarähnliche Flimmerhärchen befördern den Schleim aus der Lunge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Die Atemwege sind offen und entspannt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1"/>
                </a:solidFill>
              </a:rPr>
              <a:t>Die meisten Viren und Bakterien werden eingefangen und beseitigt, so dass weniger Infektionen auftreten.</a:t>
            </a:r>
            <a:endParaRPr lang="en-GB" sz="1600" dirty="0"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C77C90-A294-2884-3F95-B3F4E48010DB}"/>
              </a:ext>
            </a:extLst>
          </p:cNvPr>
          <p:cNvGrpSpPr/>
          <p:nvPr/>
        </p:nvGrpSpPr>
        <p:grpSpPr>
          <a:xfrm>
            <a:off x="2648439" y="5952580"/>
            <a:ext cx="6851577" cy="845920"/>
            <a:chOff x="2626668" y="6020244"/>
            <a:chExt cx="6851577" cy="8459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1375DF-C063-775E-2D60-2225BA816DDC}"/>
                </a:ext>
              </a:extLst>
            </p:cNvPr>
            <p:cNvSpPr/>
            <p:nvPr/>
          </p:nvSpPr>
          <p:spPr>
            <a:xfrm>
              <a:off x="2626668" y="6020244"/>
              <a:ext cx="6851577" cy="82686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435BC9-D661-041C-B2DE-EFDD8FB24B6E}"/>
                </a:ext>
              </a:extLst>
            </p:cNvPr>
            <p:cNvSpPr/>
            <p:nvPr/>
          </p:nvSpPr>
          <p:spPr>
            <a:xfrm>
              <a:off x="3931104" y="6039295"/>
              <a:ext cx="5547141" cy="826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100"/>
                </a:lnSpc>
              </a:pPr>
              <a:r>
                <a:rPr lang="de-de" sz="2200" b="1" dirty="0">
                  <a:solidFill>
                    <a:schemeClr val="accent1"/>
                  </a:solidFill>
                </a:rPr>
                <a:t>Sieh dir eine Demo mit einer echten Lunge an </a:t>
              </a:r>
              <a:r>
                <a:rPr lang="de-de" sz="1600" dirty="0">
                  <a:hlinkClick r:id="rId5"/>
                </a:rPr>
                <a:t>https://youtu.be/uirINayrSJs?si=GStZDfGqoOxQJEpA</a:t>
              </a:r>
              <a:r>
                <a:rPr lang="de-de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2C457C6-6487-61AA-8A0C-2D37E189E671}"/>
                </a:ext>
              </a:extLst>
            </p:cNvPr>
            <p:cNvGrpSpPr/>
            <p:nvPr/>
          </p:nvGrpSpPr>
          <p:grpSpPr>
            <a:xfrm>
              <a:off x="2626668" y="6120824"/>
              <a:ext cx="1403192" cy="680400"/>
              <a:chOff x="4272999" y="6085537"/>
              <a:chExt cx="1403192" cy="680400"/>
            </a:xfrm>
          </p:grpSpPr>
          <p:pic>
            <p:nvPicPr>
              <p:cNvPr id="13" name="Graphic 12" descr="Spiel mit durchgehender Füllung">
                <a:extLst>
                  <a:ext uri="{FF2B5EF4-FFF2-40B4-BE49-F238E27FC236}">
                    <a16:creationId xmlns:a16="http://schemas.microsoft.com/office/drawing/2014/main" id="{F20A56EB-252E-F9D6-C04A-AC015D0D22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4" name="Graphic 13" descr="Pause mit durchgehender Füllung">
                <a:extLst>
                  <a:ext uri="{FF2B5EF4-FFF2-40B4-BE49-F238E27FC236}">
                    <a16:creationId xmlns:a16="http://schemas.microsoft.com/office/drawing/2014/main" id="{55C9F8B5-ADC7-00B2-A719-DE5AAEE06F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9ABBFC7-9B1F-2C5F-5674-E454528CA256}"/>
              </a:ext>
            </a:extLst>
          </p:cNvPr>
          <p:cNvSpPr/>
          <p:nvPr/>
        </p:nvSpPr>
        <p:spPr>
          <a:xfrm>
            <a:off x="6377393" y="2214686"/>
            <a:ext cx="1416232" cy="3353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Erhöhte Schleimproduktion</a:t>
            </a:r>
            <a:endParaRPr lang="en-US" sz="1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3DAF7B-87D0-25CA-B0D3-E7F26B4F9FD0}"/>
              </a:ext>
            </a:extLst>
          </p:cNvPr>
          <p:cNvSpPr/>
          <p:nvPr/>
        </p:nvSpPr>
        <p:spPr>
          <a:xfrm>
            <a:off x="4051631" y="1733706"/>
            <a:ext cx="1394733" cy="276069"/>
          </a:xfrm>
          <a:prstGeom prst="rect">
            <a:avLst/>
          </a:prstGeom>
          <a:solidFill>
            <a:srgbClr val="BCD0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1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Normale Atemwege</a:t>
            </a:r>
            <a:endParaRPr lang="en-US" sz="11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9DC568-7CB7-3D23-7B56-AC7674CD9335}"/>
              </a:ext>
            </a:extLst>
          </p:cNvPr>
          <p:cNvSpPr/>
          <p:nvPr/>
        </p:nvSpPr>
        <p:spPr>
          <a:xfrm>
            <a:off x="7045626" y="1742731"/>
            <a:ext cx="1653844" cy="276069"/>
          </a:xfrm>
          <a:prstGeom prst="rect">
            <a:avLst/>
          </a:prstGeom>
          <a:solidFill>
            <a:srgbClr val="BCD0C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de-DE" sz="11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Beschädigte Atemwege</a:t>
            </a:r>
            <a:endParaRPr lang="en-US" sz="11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FE560B-6EB7-3A38-ABB7-35CEC864E033}"/>
              </a:ext>
            </a:extLst>
          </p:cNvPr>
          <p:cNvSpPr/>
          <p:nvPr/>
        </p:nvSpPr>
        <p:spPr>
          <a:xfrm>
            <a:off x="7872548" y="2176586"/>
            <a:ext cx="1416232" cy="276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432" rIns="0" bIns="27432" rtlCol="0" anchor="ctr"/>
          <a:lstStyle/>
          <a:p>
            <a:pPr algn="ctr">
              <a:lnSpc>
                <a:spcPts val="1100"/>
              </a:lnSpc>
            </a:pPr>
            <a:r>
              <a:rPr lang="de-DE" sz="10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Beschädigte Flimmerhärchen</a:t>
            </a:r>
            <a:endParaRPr lang="en-US" sz="1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551CE6-C70D-04D8-FE09-6B1EE25DAE94}"/>
              </a:ext>
            </a:extLst>
          </p:cNvPr>
          <p:cNvSpPr/>
          <p:nvPr/>
        </p:nvSpPr>
        <p:spPr>
          <a:xfrm>
            <a:off x="7991354" y="4081529"/>
            <a:ext cx="1416232" cy="276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432" rIns="0" bIns="0" rtlCol="0" anchor="ctr"/>
          <a:lstStyle/>
          <a:p>
            <a:pPr algn="ctr">
              <a:lnSpc>
                <a:spcPts val="1000"/>
              </a:lnSpc>
            </a:pPr>
            <a:r>
              <a:rPr lang="de-DE" sz="10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Zusätzliche Becherzelle</a:t>
            </a:r>
            <a:endParaRPr lang="en-US" sz="1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DF14CC-3E29-8EBA-ABAC-D4838FC4E42D}"/>
              </a:ext>
            </a:extLst>
          </p:cNvPr>
          <p:cNvSpPr/>
          <p:nvPr/>
        </p:nvSpPr>
        <p:spPr>
          <a:xfrm>
            <a:off x="7953254" y="4964319"/>
            <a:ext cx="1416232" cy="276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100"/>
              </a:lnSpc>
            </a:pPr>
            <a:r>
              <a:rPr lang="de-DE" sz="10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Verdickter Muskel</a:t>
            </a:r>
            <a:endParaRPr lang="en-US" sz="10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729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Asthma und COPD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952930" cy="3744847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de-de" dirty="0"/>
              <a:t>Asthma und COPD sind Lungenerkrankungen, die das Atmen erschweren können.</a:t>
            </a:r>
          </a:p>
          <a:p>
            <a:pPr>
              <a:lnSpc>
                <a:spcPts val="3000"/>
              </a:lnSpc>
            </a:pPr>
            <a:r>
              <a:rPr lang="de-de" dirty="0"/>
              <a:t>Asthma wird häufig vererbt (das heißt, es ist genetisch bedingt), aber Rauchen verschlimmert es.</a:t>
            </a:r>
          </a:p>
          <a:p>
            <a:pPr>
              <a:lnSpc>
                <a:spcPts val="3000"/>
              </a:lnSpc>
            </a:pPr>
            <a:r>
              <a:rPr lang="de-de" dirty="0"/>
              <a:t>COPD wird fast immer durch Rauchen verursacht.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833B51-80D5-3D61-88F1-2361851EC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779" y="1752439"/>
            <a:ext cx="5138848" cy="3429132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C0A4D9A-C2A2-4140-BA33-E7AD1A8E4669}"/>
              </a:ext>
            </a:extLst>
          </p:cNvPr>
          <p:cNvSpPr/>
          <p:nvPr/>
        </p:nvSpPr>
        <p:spPr>
          <a:xfrm>
            <a:off x="2962512" y="5181571"/>
            <a:ext cx="4547036" cy="1431987"/>
          </a:xfrm>
          <a:prstGeom prst="wedgeRoundRectCallout">
            <a:avLst>
              <a:gd name="adj1" fmla="val 35187"/>
              <a:gd name="adj2" fmla="val -96378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accent1"/>
                </a:solidFill>
              </a:rPr>
              <a:t>Leidest du oder jemand, den du kennst, an Asthma oder COPD?</a:t>
            </a:r>
          </a:p>
        </p:txBody>
      </p:sp>
    </p:spTree>
    <p:extLst>
      <p:ext uri="{BB962C8B-B14F-4D97-AF65-F5344CB8AC3E}">
        <p14:creationId xmlns:p14="http://schemas.microsoft.com/office/powerpoint/2010/main" val="14776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 lIns="0" rIns="0">
            <a:normAutofit/>
          </a:bodyPr>
          <a:lstStyle/>
          <a:p>
            <a:pPr marL="0" indent="0">
              <a:buNone/>
            </a:pPr>
            <a:r>
              <a:rPr lang="de-de" sz="2100" dirty="0"/>
              <a:t>Versuche, durch einen Trinkhalm zu atmen, um zu sehen, wie es sich anfühlt, COPD zu haben</a:t>
            </a:r>
            <a:endParaRPr lang="en-GB" sz="2100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643D-BA36-049F-CDA4-2C1BC6B892F1}"/>
              </a:ext>
            </a:extLst>
          </p:cNvPr>
          <p:cNvSpPr txBox="1"/>
          <p:nvPr/>
        </p:nvSpPr>
        <p:spPr>
          <a:xfrm>
            <a:off x="681540" y="2834916"/>
            <a:ext cx="2976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Gesunde Atemwege sind entspannt und offen, sodass die Luft leicht strömen kann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A0585-C4B6-6EE5-0500-10B44DB98D06}"/>
              </a:ext>
            </a:extLst>
          </p:cNvPr>
          <p:cNvSpPr txBox="1"/>
          <p:nvPr/>
        </p:nvSpPr>
        <p:spPr>
          <a:xfrm>
            <a:off x="8296858" y="2844493"/>
            <a:ext cx="38951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3"/>
                </a:solidFill>
              </a:rPr>
              <a:t>Bei COPD schwellen </a:t>
            </a:r>
            <a:br>
              <a:rPr lang="de-de" b="1" dirty="0">
                <a:solidFill>
                  <a:schemeClr val="accent3"/>
                </a:solidFill>
              </a:rPr>
            </a:br>
            <a:r>
              <a:rPr lang="de-de" b="1" dirty="0">
                <a:solidFill>
                  <a:schemeClr val="accent3"/>
                </a:solidFill>
              </a:rPr>
              <a:t>die Atemwege an, was das </a:t>
            </a:r>
            <a:br>
              <a:rPr lang="de-de" b="1" dirty="0">
                <a:solidFill>
                  <a:schemeClr val="accent3"/>
                </a:solidFill>
              </a:rPr>
            </a:br>
            <a:r>
              <a:rPr lang="de-de" b="1" dirty="0">
                <a:solidFill>
                  <a:schemeClr val="accent3"/>
                </a:solidFill>
              </a:rPr>
              <a:t>Atmen </a:t>
            </a:r>
            <a:r>
              <a:rPr lang="de-DE" b="1" dirty="0">
                <a:solidFill>
                  <a:schemeClr val="accent3"/>
                </a:solidFill>
              </a:rPr>
              <a:t>erschwert</a:t>
            </a:r>
            <a:endParaRPr lang="de-de" b="1" dirty="0">
              <a:solidFill>
                <a:schemeClr val="accent3"/>
              </a:solidFill>
            </a:endParaRPr>
          </a:p>
          <a:p>
            <a:pPr algn="ctr"/>
            <a:endParaRPr lang="en-US" b="1" dirty="0">
              <a:solidFill>
                <a:schemeClr val="accent3"/>
              </a:solidFill>
            </a:endParaRPr>
          </a:p>
          <a:p>
            <a:pPr algn="ctr"/>
            <a:r>
              <a:rPr lang="de-de" b="1" dirty="0">
                <a:solidFill>
                  <a:schemeClr val="accent3"/>
                </a:solidFill>
              </a:rPr>
              <a:t>Rauchen verursacht dieses </a:t>
            </a:r>
            <a:r>
              <a:rPr lang="de-DE" b="1" dirty="0">
                <a:solidFill>
                  <a:schemeClr val="accent3"/>
                </a:solidFill>
              </a:rPr>
              <a:t>Anschwellen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169570" y="4035245"/>
            <a:ext cx="1949513" cy="1184455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019925" y="4598819"/>
            <a:ext cx="3224504" cy="620881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Warum COPD das Atmen erschwert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8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Lungenkrebs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49590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Krebs ist eine Krankheit, bei der abnormale Zellen unkontrolliert wachsen.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Raucher haben ein 25-mal höheres Risiko, an Lungenkrebs zu erkranken, </a:t>
            </a:r>
            <a:br>
              <a:rPr lang="de-de" dirty="0"/>
            </a:br>
            <a:r>
              <a:rPr lang="de-de" dirty="0"/>
              <a:t>als Nichtraucher.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Rauchen erhöht auch das Risiko, an vielen anderen Krebsarten zu erkranken.</a:t>
            </a:r>
          </a:p>
        </p:txBody>
      </p:sp>
      <p:pic>
        <p:nvPicPr>
          <p:cNvPr id="5" name="Picture 2" descr="Rauchen kann fast überall im Körper Krebs verursachen: Mund und Hals (Mundhöhle und Rachenraum); Speiseröhre, Kehlkopf; Lunge, Bronchien und Luftröhre; Akute myeloische Leukämie; Leber; Niere und Nierenbecken; Magen; Gebärmutterhals; Bauchspeicheldrüse; Harnblase; Dickdarm und Mastdarm">
            <a:extLst>
              <a:ext uri="{FF2B5EF4-FFF2-40B4-BE49-F238E27FC236}">
                <a16:creationId xmlns:a16="http://schemas.microsoft.com/office/drawing/2014/main" id="{DFD2BC6C-AF50-8E08-46AF-3314F8765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602" y="1461601"/>
            <a:ext cx="5396398" cy="539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3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n Stapel Zigaretten auf einer Oberfläche&#10;&#10;Beschreibung automatisch generiert">
            <a:extLst>
              <a:ext uri="{FF2B5EF4-FFF2-40B4-BE49-F238E27FC236}">
                <a16:creationId xmlns:a16="http://schemas.microsoft.com/office/drawing/2014/main" id="{640116B1-259F-1BA7-0F39-B8214D5EF5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475802" y="327307"/>
            <a:ext cx="5173884" cy="284043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Die Risiken des Rauchens</a:t>
            </a:r>
          </a:p>
        </p:txBody>
      </p:sp>
    </p:spTree>
    <p:extLst>
      <p:ext uri="{BB962C8B-B14F-4D97-AF65-F5344CB8AC3E}">
        <p14:creationId xmlns:p14="http://schemas.microsoft.com/office/powerpoint/2010/main" val="2522442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261258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Die Risiken verstehen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6B52A3-D0F2-E0E8-D8B0-C7E20BF0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1" y="1881955"/>
            <a:ext cx="10515600" cy="6364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/>
              <a:t>Risiko = wie wahrscheinlich es ist, dass etwas passiert x wie schlimm es sein könnte</a:t>
            </a:r>
            <a:endParaRPr lang="en-GB" dirty="0"/>
          </a:p>
        </p:txBody>
      </p:sp>
      <p:graphicFrame>
        <p:nvGraphicFramePr>
          <p:cNvPr id="13" name="Table 15">
            <a:extLst>
              <a:ext uri="{FF2B5EF4-FFF2-40B4-BE49-F238E27FC236}">
                <a16:creationId xmlns:a16="http://schemas.microsoft.com/office/drawing/2014/main" id="{56DAD039-7A12-DA14-DD53-6E6F82905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76621"/>
              </p:ext>
            </p:extLst>
          </p:nvPr>
        </p:nvGraphicFramePr>
        <p:xfrm>
          <a:off x="669472" y="2637084"/>
          <a:ext cx="10722429" cy="40081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11354">
                  <a:extLst>
                    <a:ext uri="{9D8B030D-6E8A-4147-A177-3AD203B41FA5}">
                      <a16:colId xmlns:a16="http://schemas.microsoft.com/office/drawing/2014/main" val="545953278"/>
                    </a:ext>
                  </a:extLst>
                </a:gridCol>
                <a:gridCol w="2177617">
                  <a:extLst>
                    <a:ext uri="{9D8B030D-6E8A-4147-A177-3AD203B41FA5}">
                      <a16:colId xmlns:a16="http://schemas.microsoft.com/office/drawing/2014/main" val="2767461329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4196552245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480545169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138658335"/>
                    </a:ext>
                  </a:extLst>
                </a:gridCol>
              </a:tblGrid>
              <a:tr h="146554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Bei einem Flugzeugabsturz sterben</a:t>
                      </a:r>
                    </a:p>
                    <a:p>
                      <a:pPr algn="ctr"/>
                      <a:endParaRPr lang="de-de" sz="1600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In einen Autounfall verwickelt werden</a:t>
                      </a:r>
                    </a:p>
                    <a:p>
                      <a:pPr algn="ctr"/>
                      <a:endParaRPr lang="de-DE" sz="1600" dirty="0"/>
                    </a:p>
                    <a:p>
                      <a:pPr algn="ctr"/>
                      <a:endParaRPr lang="de-DE" sz="1600" dirty="0"/>
                    </a:p>
                    <a:p>
                      <a:pPr algn="ctr"/>
                      <a:endParaRPr lang="de-DE" sz="1600" dirty="0"/>
                    </a:p>
                    <a:p>
                      <a:pPr algn="ctr"/>
                      <a:endParaRPr lang="en-GB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Zwei Sechsen würfeln</a:t>
                      </a:r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Sich eine Erkältung einfangen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133236"/>
                  </a:ext>
                </a:extLst>
              </a:tr>
              <a:tr h="826533">
                <a:tc>
                  <a:txBody>
                    <a:bodyPr/>
                    <a:lstStyle/>
                    <a:p>
                      <a:r>
                        <a:rPr lang="de-de" dirty="0"/>
                        <a:t>Wie wahrscheinlich ist ein Unfall?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Sehr unwahrscheinlich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Mäßig wahrscheinlich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Mäßig wahrscheinlich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Sehr wahrscheinlich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4975356"/>
                  </a:ext>
                </a:extLst>
              </a:tr>
              <a:tr h="1180761">
                <a:tc>
                  <a:txBody>
                    <a:bodyPr/>
                    <a:lstStyle/>
                    <a:p>
                      <a:r>
                        <a:rPr lang="de-de" dirty="0"/>
                        <a:t>Wenn es passieren würde, wie schlimm </a:t>
                      </a:r>
                      <a:br>
                        <a:rPr lang="de-de" dirty="0"/>
                      </a:br>
                      <a:r>
                        <a:rPr lang="de-de" dirty="0"/>
                        <a:t>wäre es wahrscheinlich?</a:t>
                      </a:r>
                      <a:endParaRPr lang="en-GB" dirty="0"/>
                    </a:p>
                  </a:txBody>
                  <a:tcPr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Sehr ernst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Ziemlich ernst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Gar nicht ernst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Normalerweise nicht ernst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487604"/>
                  </a:ext>
                </a:extLst>
              </a:tr>
            </a:tbl>
          </a:graphicData>
        </a:graphic>
      </p:graphicFrame>
      <p:pic>
        <p:nvPicPr>
          <p:cNvPr id="24" name="Graphic 23" descr="Flugzeug mit durchgehender Füllung">
            <a:extLst>
              <a:ext uri="{FF2B5EF4-FFF2-40B4-BE49-F238E27FC236}">
                <a16:creationId xmlns:a16="http://schemas.microsoft.com/office/drawing/2014/main" id="{55D3FF70-CD23-F833-7AE9-12F8C0A07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95005" y="3429000"/>
            <a:ext cx="617766" cy="617766"/>
          </a:xfrm>
          <a:prstGeom prst="rect">
            <a:avLst/>
          </a:prstGeom>
        </p:spPr>
      </p:pic>
      <p:pic>
        <p:nvPicPr>
          <p:cNvPr id="25" name="Graphic 24" descr="Auto mit durchgehender Füllung">
            <a:extLst>
              <a:ext uri="{FF2B5EF4-FFF2-40B4-BE49-F238E27FC236}">
                <a16:creationId xmlns:a16="http://schemas.microsoft.com/office/drawing/2014/main" id="{1F7AEDC6-B6C9-3659-47DE-5DB5684F0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3486" y="3280683"/>
            <a:ext cx="914400" cy="914400"/>
          </a:xfrm>
          <a:prstGeom prst="rect">
            <a:avLst/>
          </a:prstGeom>
        </p:spPr>
      </p:pic>
      <p:pic>
        <p:nvPicPr>
          <p:cNvPr id="26" name="Graphic 25" descr="Würfel mit durchgehender Füllung">
            <a:extLst>
              <a:ext uri="{FF2B5EF4-FFF2-40B4-BE49-F238E27FC236}">
                <a16:creationId xmlns:a16="http://schemas.microsoft.com/office/drawing/2014/main" id="{27DED54A-E726-EBF9-A87E-697F45CC6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8601" y="3280683"/>
            <a:ext cx="696685" cy="696685"/>
          </a:xfrm>
          <a:prstGeom prst="rect">
            <a:avLst/>
          </a:prstGeom>
        </p:spPr>
      </p:pic>
      <p:pic>
        <p:nvPicPr>
          <p:cNvPr id="27" name="Graphic 26" descr="Keim mit durchgehender Füllung">
            <a:extLst>
              <a:ext uri="{FF2B5EF4-FFF2-40B4-BE49-F238E27FC236}">
                <a16:creationId xmlns:a16="http://schemas.microsoft.com/office/drawing/2014/main" id="{22D1B4EB-FA7B-3E49-617E-2C06594E9E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1700" y="3280683"/>
            <a:ext cx="664811" cy="6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3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0CA90F-9D21-90CD-D1A3-5F5204794ABB}"/>
              </a:ext>
            </a:extLst>
          </p:cNvPr>
          <p:cNvSpPr/>
          <p:nvPr/>
        </p:nvSpPr>
        <p:spPr>
          <a:xfrm>
            <a:off x="1823988" y="429634"/>
            <a:ext cx="9628409" cy="5627914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88000"/>
                  <a:lumOff val="12000"/>
                </a:srgbClr>
              </a:gs>
              <a:gs pos="48000">
                <a:srgbClr val="FFC000"/>
              </a:gs>
              <a:gs pos="100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8C5AEE-A3A7-D637-11B9-FD245B7A280A}"/>
              </a:ext>
            </a:extLst>
          </p:cNvPr>
          <p:cNvGrpSpPr/>
          <p:nvPr/>
        </p:nvGrpSpPr>
        <p:grpSpPr>
          <a:xfrm>
            <a:off x="338577" y="690455"/>
            <a:ext cx="11539098" cy="5882753"/>
            <a:chOff x="338577" y="690455"/>
            <a:chExt cx="11539098" cy="5882753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2CE7770-2344-7D8D-6A82-22DB15DDDD30}"/>
                </a:ext>
              </a:extLst>
            </p:cNvPr>
            <p:cNvCxnSpPr/>
            <p:nvPr/>
          </p:nvCxnSpPr>
          <p:spPr>
            <a:xfrm>
              <a:off x="1807028" y="690455"/>
              <a:ext cx="0" cy="5627914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B42110C-37B6-E46C-0B19-8A6FCBEF3D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6210" y="6085114"/>
              <a:ext cx="9731390" cy="0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63F5E1-4000-F27A-5D35-1D5957550960}"/>
                </a:ext>
              </a:extLst>
            </p:cNvPr>
            <p:cNvSpPr txBox="1"/>
            <p:nvPr/>
          </p:nvSpPr>
          <p:spPr>
            <a:xfrm>
              <a:off x="1928137" y="6193594"/>
              <a:ext cx="2805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Sehr unwahrscheinlich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F5B7A8-5B9B-766C-9E2B-27EED460B9C7}"/>
                </a:ext>
              </a:extLst>
            </p:cNvPr>
            <p:cNvSpPr txBox="1"/>
            <p:nvPr/>
          </p:nvSpPr>
          <p:spPr>
            <a:xfrm>
              <a:off x="9429750" y="6203876"/>
              <a:ext cx="2447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Sehr wahrscheinlich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E80EF1-590D-1739-6959-A33CCA2D2D44}"/>
                </a:ext>
              </a:extLst>
            </p:cNvPr>
            <p:cNvSpPr txBox="1"/>
            <p:nvPr/>
          </p:nvSpPr>
          <p:spPr>
            <a:xfrm>
              <a:off x="382924" y="5544895"/>
              <a:ext cx="1360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accent1"/>
                  </a:solidFill>
                </a:rPr>
                <a:t>Nicht ernst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8B94EC-4535-25ED-AD78-26FEA9FEF7D9}"/>
                </a:ext>
              </a:extLst>
            </p:cNvPr>
            <p:cNvSpPr txBox="1"/>
            <p:nvPr/>
          </p:nvSpPr>
          <p:spPr>
            <a:xfrm>
              <a:off x="338577" y="690455"/>
              <a:ext cx="1221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accent1"/>
                  </a:solidFill>
                </a:rPr>
                <a:t>Sehr ernst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22" name="Graphic 21" descr="Keim mit durchgehender Füllung">
            <a:extLst>
              <a:ext uri="{FF2B5EF4-FFF2-40B4-BE49-F238E27FC236}">
                <a16:creationId xmlns:a16="http://schemas.microsoft.com/office/drawing/2014/main" id="{D617CEFC-ADC9-6127-10FF-DFBFD22D7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2345" y="5301542"/>
            <a:ext cx="664811" cy="664811"/>
          </a:xfrm>
          <a:prstGeom prst="rect">
            <a:avLst/>
          </a:prstGeom>
        </p:spPr>
      </p:pic>
      <p:pic>
        <p:nvPicPr>
          <p:cNvPr id="30" name="Graphic 29" descr="Würfel mit durchgehender Füllung">
            <a:extLst>
              <a:ext uri="{FF2B5EF4-FFF2-40B4-BE49-F238E27FC236}">
                <a16:creationId xmlns:a16="http://schemas.microsoft.com/office/drawing/2014/main" id="{0F619AE5-4C70-0F4C-F5C3-39495F13C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7129" y="5087695"/>
            <a:ext cx="914400" cy="91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1D3B108-9C4E-BCCC-18FA-681FEF1B303A}"/>
              </a:ext>
            </a:extLst>
          </p:cNvPr>
          <p:cNvGrpSpPr/>
          <p:nvPr/>
        </p:nvGrpSpPr>
        <p:grpSpPr>
          <a:xfrm>
            <a:off x="2110518" y="581017"/>
            <a:ext cx="4795105" cy="1299389"/>
            <a:chOff x="2110518" y="581017"/>
            <a:chExt cx="4795105" cy="1299389"/>
          </a:xfrm>
        </p:grpSpPr>
        <p:pic>
          <p:nvPicPr>
            <p:cNvPr id="16" name="Graphic 15" descr="Flugzeug mit durchgehender Füllung">
              <a:extLst>
                <a:ext uri="{FF2B5EF4-FFF2-40B4-BE49-F238E27FC236}">
                  <a16:creationId xmlns:a16="http://schemas.microsoft.com/office/drawing/2014/main" id="{5C8624EE-37F7-AEB3-CA2C-01320F055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10518" y="966006"/>
              <a:ext cx="914400" cy="9144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6989E1-AA32-5173-E532-3BEEDF3FEAA3}"/>
                </a:ext>
              </a:extLst>
            </p:cNvPr>
            <p:cNvSpPr txBox="1"/>
            <p:nvPr/>
          </p:nvSpPr>
          <p:spPr>
            <a:xfrm>
              <a:off x="2984730" y="581017"/>
              <a:ext cx="39208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Bei einem Flugzeugabsturz sterben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accent1"/>
                  </a:solidFill>
                </a:rPr>
                <a:t>Sehr ernst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accent1"/>
                  </a:solidFill>
                </a:rPr>
                <a:t>Sehr unwahrscheinlich</a:t>
              </a:r>
              <a:endParaRPr lang="en-GB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8B567F-D225-B295-B6B2-DD132EC9D993}"/>
              </a:ext>
            </a:extLst>
          </p:cNvPr>
          <p:cNvGrpSpPr/>
          <p:nvPr/>
        </p:nvGrpSpPr>
        <p:grpSpPr>
          <a:xfrm>
            <a:off x="5807240" y="1500488"/>
            <a:ext cx="3855104" cy="1743103"/>
            <a:chOff x="5807240" y="1538588"/>
            <a:chExt cx="3511565" cy="1743103"/>
          </a:xfrm>
        </p:grpSpPr>
        <p:pic>
          <p:nvPicPr>
            <p:cNvPr id="34" name="Graphic 33" descr="Auto mit durchgehender Füllung">
              <a:extLst>
                <a:ext uri="{FF2B5EF4-FFF2-40B4-BE49-F238E27FC236}">
                  <a16:creationId xmlns:a16="http://schemas.microsoft.com/office/drawing/2014/main" id="{FFB83D09-4E83-3B2C-1A68-21CE27699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07240" y="2367291"/>
              <a:ext cx="914400" cy="9144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558C19-85F6-5DBC-8298-1B73C6B66B5B}"/>
                </a:ext>
              </a:extLst>
            </p:cNvPr>
            <p:cNvSpPr txBox="1"/>
            <p:nvPr/>
          </p:nvSpPr>
          <p:spPr>
            <a:xfrm>
              <a:off x="6459312" y="1538588"/>
              <a:ext cx="28594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In einen Autounfall verwickelt werden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accent1"/>
                  </a:solidFill>
                </a:rPr>
                <a:t>Ziemlich ernst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>
                  <a:solidFill>
                    <a:schemeClr val="accent1"/>
                  </a:solidFill>
                </a:rPr>
                <a:t>Mäßig wahrscheinlich</a:t>
              </a:r>
              <a:endParaRPr lang="en-GB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A53BABB-9AC1-E8FA-C8CD-132F9FA0A356}"/>
              </a:ext>
            </a:extLst>
          </p:cNvPr>
          <p:cNvSpPr txBox="1"/>
          <p:nvPr/>
        </p:nvSpPr>
        <p:spPr>
          <a:xfrm>
            <a:off x="8186193" y="4488215"/>
            <a:ext cx="3249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Sich eine Erkältung einfangen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/>
                </a:solidFill>
              </a:rPr>
              <a:t>Normalerweise nicht ernst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/>
                </a:solidFill>
              </a:rPr>
              <a:t>Sehr wahrscheinlich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CD5EED-305F-DEA3-A5F9-B3363A3FB771}"/>
              </a:ext>
            </a:extLst>
          </p:cNvPr>
          <p:cNvSpPr txBox="1"/>
          <p:nvPr/>
        </p:nvSpPr>
        <p:spPr>
          <a:xfrm>
            <a:off x="4156695" y="4081346"/>
            <a:ext cx="2882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Zwei Sechsen würfeln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/>
                </a:solidFill>
              </a:rPr>
              <a:t>Überhaupt nicht ernst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/>
                </a:solidFill>
              </a:rPr>
              <a:t>Mäßig wahrscheinlich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A687EC-9BC6-489D-EF44-DD45D281F0FF}"/>
              </a:ext>
            </a:extLst>
          </p:cNvPr>
          <p:cNvSpPr/>
          <p:nvPr/>
        </p:nvSpPr>
        <p:spPr>
          <a:xfrm>
            <a:off x="2169245" y="4673691"/>
            <a:ext cx="1194099" cy="11940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r>
              <a:rPr lang="de-de" sz="1400" b="1" dirty="0">
                <a:solidFill>
                  <a:srgbClr val="00B050"/>
                </a:solidFill>
              </a:rPr>
              <a:t>Niedriges Risiko</a:t>
            </a:r>
            <a:endParaRPr lang="en-GB" sz="1400" b="1" dirty="0">
              <a:solidFill>
                <a:srgbClr val="00B05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4F40AA-0D45-E98C-666B-9A09C0E7E8A9}"/>
              </a:ext>
            </a:extLst>
          </p:cNvPr>
          <p:cNvSpPr/>
          <p:nvPr/>
        </p:nvSpPr>
        <p:spPr>
          <a:xfrm>
            <a:off x="9994751" y="690455"/>
            <a:ext cx="1194099" cy="11940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rgbClr val="FF0000"/>
                </a:solidFill>
              </a:rPr>
              <a:t>Hohes Risiko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5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097319" y="261258"/>
            <a:ext cx="100659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Die Risiken des Rauchens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554DF-040C-5CAE-566E-AB728E4F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825624"/>
            <a:ext cx="4148816" cy="477111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de-de" b="1" dirty="0">
                <a:solidFill>
                  <a:schemeClr val="accent3"/>
                </a:solidFill>
              </a:rPr>
              <a:t>Schau dir die Karten mit den gesundheitlichen Auswirkungen an. Kannst </a:t>
            </a:r>
            <a:r>
              <a:rPr lang="de-DE" b="1" dirty="0">
                <a:solidFill>
                  <a:schemeClr val="accent3"/>
                </a:solidFill>
              </a:rPr>
              <a:t>du ...?</a:t>
            </a:r>
            <a:endParaRPr lang="de-de" b="1" dirty="0">
              <a:solidFill>
                <a:schemeClr val="accent3"/>
              </a:solidFill>
            </a:endParaRP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de-de" dirty="0"/>
              <a:t>Die Karten vom ernstesten zum am wenigsten ernsten sortieren.</a:t>
            </a: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de-de" dirty="0"/>
              <a:t>Die Karten vom wahrscheinlichsten zum am wenigsten wahrscheinlichen sortieren.</a:t>
            </a: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de-de" dirty="0"/>
              <a:t>Kannst du diese Rangfolge verwenden, um die Risiken </a:t>
            </a:r>
            <a:br>
              <a:rPr lang="de-de" dirty="0"/>
            </a:br>
            <a:r>
              <a:rPr lang="de-de" dirty="0"/>
              <a:t>in das Diagramm einzuordnen? </a:t>
            </a:r>
            <a:endParaRPr lang="en-GB" dirty="0"/>
          </a:p>
        </p:txBody>
      </p:sp>
      <p:pic>
        <p:nvPicPr>
          <p:cNvPr id="11" name="Picture 10" descr="Ein Screenshot eines Computerbildschirms&#10;&#10;Beschreibung automatisch generiert">
            <a:extLst>
              <a:ext uri="{FF2B5EF4-FFF2-40B4-BE49-F238E27FC236}">
                <a16:creationId xmlns:a16="http://schemas.microsoft.com/office/drawing/2014/main" id="{DC076DBE-83E5-BD14-E64F-AC271D47F3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4" y="1984272"/>
            <a:ext cx="7413172" cy="41858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0A06D4-5EF9-C022-5BAC-C6E16F0FC579}"/>
              </a:ext>
            </a:extLst>
          </p:cNvPr>
          <p:cNvSpPr txBox="1"/>
          <p:nvPr/>
        </p:nvSpPr>
        <p:spPr>
          <a:xfrm>
            <a:off x="4943475" y="6346371"/>
            <a:ext cx="701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2000" i="1" dirty="0"/>
              <a:t>(NB: Es gibt keine eindeutig richtige oder falsche Antwort)</a:t>
            </a:r>
          </a:p>
        </p:txBody>
      </p:sp>
    </p:spTree>
    <p:extLst>
      <p:ext uri="{BB962C8B-B14F-4D97-AF65-F5344CB8AC3E}">
        <p14:creationId xmlns:p14="http://schemas.microsoft.com/office/powerpoint/2010/main" val="37574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ine Zigarette auf einem Geländer&#10;&#10;Beschreibung automatisch generiert">
            <a:extLst>
              <a:ext uri="{FF2B5EF4-FFF2-40B4-BE49-F238E27FC236}">
                <a16:creationId xmlns:a16="http://schemas.microsoft.com/office/drawing/2014/main" id="{C8D52F1A-4805-034A-D939-FA6E4D4B13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7CD6DD0-D4CF-1F6C-C241-2DA1FDEC8149}"/>
              </a:ext>
            </a:extLst>
          </p:cNvPr>
          <p:cNvSpPr/>
          <p:nvPr/>
        </p:nvSpPr>
        <p:spPr>
          <a:xfrm>
            <a:off x="3262546" y="3679372"/>
            <a:ext cx="3758740" cy="227511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Was ist Rauchen?</a:t>
            </a:r>
          </a:p>
        </p:txBody>
      </p:sp>
    </p:spTree>
    <p:extLst>
      <p:ext uri="{BB962C8B-B14F-4D97-AF65-F5344CB8AC3E}">
        <p14:creationId xmlns:p14="http://schemas.microsoft.com/office/powerpoint/2010/main" val="1777424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03731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Schlechtere Fitness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Lungenerkrankung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Mehr Erkältungen/Grippe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Zahnfleischent-zündung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Husten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Schlechter Atemgeruch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Herzkrankheit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Schwacher Geruchssinn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Verminderter Geschmackssinn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Atemlosigkeit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Faltige Haut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Krebs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Abnormales Sperma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Fleckige Zähne, Haare und Finger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Zitternde Hände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Es ist schwieriger, schwanger zu werden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Bluthochdruck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accent1"/>
                          </a:solidFill>
                        </a:rPr>
                        <a:t>Schlechte Durchblutung und Gangrän</a:t>
                      </a:r>
                      <a:endParaRPr lang="en-GB" sz="1600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840A4EF5-363D-F97E-BDED-D2FF46E2D953}"/>
              </a:ext>
            </a:extLst>
          </p:cNvPr>
          <p:cNvGrpSpPr/>
          <p:nvPr/>
        </p:nvGrpSpPr>
        <p:grpSpPr>
          <a:xfrm>
            <a:off x="472807" y="463133"/>
            <a:ext cx="11229576" cy="1080000"/>
            <a:chOff x="472807" y="578880"/>
            <a:chExt cx="11229576" cy="1080000"/>
          </a:xfrm>
        </p:grpSpPr>
        <p:pic>
          <p:nvPicPr>
            <p:cNvPr id="9" name="Graphic 8" descr="Laufen mit durchgehender Füllung">
              <a:extLst>
                <a:ext uri="{FF2B5EF4-FFF2-40B4-BE49-F238E27FC236}">
                  <a16:creationId xmlns:a16="http://schemas.microsoft.com/office/drawing/2014/main" id="{55D9E021-0822-3363-ACD8-89DC520AF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807" y="578880"/>
              <a:ext cx="1080000" cy="1080000"/>
            </a:xfrm>
            <a:prstGeom prst="rect">
              <a:avLst/>
            </a:prstGeom>
          </p:spPr>
        </p:pic>
        <p:pic>
          <p:nvPicPr>
            <p:cNvPr id="17" name="Graphic 16" descr="Keim mit durchgehender Füllung">
              <a:extLst>
                <a:ext uri="{FF2B5EF4-FFF2-40B4-BE49-F238E27FC236}">
                  <a16:creationId xmlns:a16="http://schemas.microsoft.com/office/drawing/2014/main" id="{D3909F44-C1B7-5869-C916-D24983AE4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28446" y="578880"/>
              <a:ext cx="1080000" cy="1080000"/>
            </a:xfrm>
            <a:prstGeom prst="rect">
              <a:avLst/>
            </a:prstGeom>
          </p:spPr>
        </p:pic>
        <p:pic>
          <p:nvPicPr>
            <p:cNvPr id="20" name="Graphic 19" descr="Zahn mit durchgehender Füllung">
              <a:extLst>
                <a:ext uri="{FF2B5EF4-FFF2-40B4-BE49-F238E27FC236}">
                  <a16:creationId xmlns:a16="http://schemas.microsoft.com/office/drawing/2014/main" id="{467F623D-106B-564F-4034-9BE00272A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66710" y="578880"/>
              <a:ext cx="1080000" cy="1080000"/>
            </a:xfrm>
            <a:prstGeom prst="rect">
              <a:avLst/>
            </a:prstGeom>
          </p:spPr>
        </p:pic>
        <p:pic>
          <p:nvPicPr>
            <p:cNvPr id="22" name="Graphic 21" descr="Husten mit durchgehender Füllung">
              <a:extLst>
                <a:ext uri="{FF2B5EF4-FFF2-40B4-BE49-F238E27FC236}">
                  <a16:creationId xmlns:a16="http://schemas.microsoft.com/office/drawing/2014/main" id="{4E38A4B5-227E-DB52-A469-195899E87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76482" y="578880"/>
              <a:ext cx="1080000" cy="1080000"/>
            </a:xfrm>
            <a:prstGeom prst="rect">
              <a:avLst/>
            </a:prstGeom>
          </p:spPr>
        </p:pic>
        <p:pic>
          <p:nvPicPr>
            <p:cNvPr id="49" name="Graphic 48" descr="Windig mit durchgehender Füllung">
              <a:extLst>
                <a:ext uri="{FF2B5EF4-FFF2-40B4-BE49-F238E27FC236}">
                  <a16:creationId xmlns:a16="http://schemas.microsoft.com/office/drawing/2014/main" id="{30A48D7A-10AC-6E83-406E-57D8A5B52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622383" y="578880"/>
              <a:ext cx="1080000" cy="1080000"/>
            </a:xfrm>
            <a:prstGeom prst="rect">
              <a:avLst/>
            </a:prstGeom>
          </p:spPr>
        </p:pic>
        <p:pic>
          <p:nvPicPr>
            <p:cNvPr id="51" name="Graphic 50" descr="Lunge mit durchgehender Füllung">
              <a:extLst>
                <a:ext uri="{FF2B5EF4-FFF2-40B4-BE49-F238E27FC236}">
                  <a16:creationId xmlns:a16="http://schemas.microsoft.com/office/drawing/2014/main" id="{B4E43676-7280-C0F4-0932-E6259FCE4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537117" y="578880"/>
              <a:ext cx="1080000" cy="108000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F6966EE-4CD1-4704-9A64-7C4405DBB1EB}"/>
              </a:ext>
            </a:extLst>
          </p:cNvPr>
          <p:cNvGrpSpPr/>
          <p:nvPr/>
        </p:nvGrpSpPr>
        <p:grpSpPr>
          <a:xfrm>
            <a:off x="472807" y="4965532"/>
            <a:ext cx="11229576" cy="1080000"/>
            <a:chOff x="472807" y="5104428"/>
            <a:chExt cx="11229576" cy="1080000"/>
          </a:xfrm>
        </p:grpSpPr>
        <p:pic>
          <p:nvPicPr>
            <p:cNvPr id="40" name="Graphic 39" descr="Erhobene Hand mit durchgehender Füllung">
              <a:extLst>
                <a:ext uri="{FF2B5EF4-FFF2-40B4-BE49-F238E27FC236}">
                  <a16:creationId xmlns:a16="http://schemas.microsoft.com/office/drawing/2014/main" id="{91A59FCB-E75B-FFD5-D016-D1FE4795B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537117" y="5104428"/>
              <a:ext cx="1080000" cy="1080000"/>
            </a:xfrm>
            <a:prstGeom prst="rect">
              <a:avLst/>
            </a:prstGeom>
          </p:spPr>
        </p:pic>
        <p:pic>
          <p:nvPicPr>
            <p:cNvPr id="42" name="Graphic 41" descr="Schwangere Frau mit durchgehender Füllung">
              <a:extLst>
                <a:ext uri="{FF2B5EF4-FFF2-40B4-BE49-F238E27FC236}">
                  <a16:creationId xmlns:a16="http://schemas.microsoft.com/office/drawing/2014/main" id="{7214BA9B-1806-AFEF-51AF-55CD0FF04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66710" y="5104428"/>
              <a:ext cx="1080000" cy="1080000"/>
            </a:xfrm>
            <a:prstGeom prst="rect">
              <a:avLst/>
            </a:prstGeom>
          </p:spPr>
        </p:pic>
        <p:pic>
          <p:nvPicPr>
            <p:cNvPr id="44" name="Graphic 43" descr="Gebärdensprache mit durchgehender Füllung">
              <a:extLst>
                <a:ext uri="{FF2B5EF4-FFF2-40B4-BE49-F238E27FC236}">
                  <a16:creationId xmlns:a16="http://schemas.microsoft.com/office/drawing/2014/main" id="{5E20E41C-42C8-1F0E-3E27-7519E901B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528446" y="5104428"/>
              <a:ext cx="1080000" cy="1080000"/>
            </a:xfrm>
            <a:prstGeom prst="rect">
              <a:avLst/>
            </a:prstGeom>
          </p:spPr>
        </p:pic>
        <p:pic>
          <p:nvPicPr>
            <p:cNvPr id="46" name="Graphic 45" descr="Herz mit Puls mit durchgehender Füllung">
              <a:extLst>
                <a:ext uri="{FF2B5EF4-FFF2-40B4-BE49-F238E27FC236}">
                  <a16:creationId xmlns:a16="http://schemas.microsoft.com/office/drawing/2014/main" id="{21CDF186-42A6-A6A9-7B67-524D08036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8576482" y="5104428"/>
              <a:ext cx="1080000" cy="10800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1DB2981-E749-333C-0332-A739CBF86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807" y="5104428"/>
              <a:ext cx="1080000" cy="1080000"/>
            </a:xfrm>
            <a:prstGeom prst="rect">
              <a:avLst/>
            </a:prstGeom>
          </p:spPr>
        </p:pic>
        <p:pic>
          <p:nvPicPr>
            <p:cNvPr id="54" name="Graphic 53" descr="Fuß mit durchgehender Füllung">
              <a:extLst>
                <a:ext uri="{FF2B5EF4-FFF2-40B4-BE49-F238E27FC236}">
                  <a16:creationId xmlns:a16="http://schemas.microsoft.com/office/drawing/2014/main" id="{BDC01331-E154-032D-CA09-7B089E68B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0622383" y="5104428"/>
              <a:ext cx="1080000" cy="1080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DC29499-5D43-51FD-7DC9-DA821CA6C7DC}"/>
              </a:ext>
            </a:extLst>
          </p:cNvPr>
          <p:cNvGrpSpPr/>
          <p:nvPr/>
        </p:nvGrpSpPr>
        <p:grpSpPr>
          <a:xfrm>
            <a:off x="472807" y="2651538"/>
            <a:ext cx="11229576" cy="1080000"/>
            <a:chOff x="472807" y="2836733"/>
            <a:chExt cx="11229576" cy="1080000"/>
          </a:xfrm>
        </p:grpSpPr>
        <p:pic>
          <p:nvPicPr>
            <p:cNvPr id="13" name="Graphic 12" descr="Lungen mit Virus mit durchgehender Füllung">
              <a:extLst>
                <a:ext uri="{FF2B5EF4-FFF2-40B4-BE49-F238E27FC236}">
                  <a16:creationId xmlns:a16="http://schemas.microsoft.com/office/drawing/2014/main" id="{88F8F8CB-1955-E6F3-D5D1-F8E34A9EA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622383" y="2836733"/>
              <a:ext cx="1080000" cy="1080000"/>
            </a:xfrm>
            <a:prstGeom prst="rect">
              <a:avLst/>
            </a:prstGeom>
          </p:spPr>
        </p:pic>
        <p:pic>
          <p:nvPicPr>
            <p:cNvPr id="25" name="Graphic 24" descr="Herzorgan mit durchgehender Füllung">
              <a:extLst>
                <a:ext uri="{FF2B5EF4-FFF2-40B4-BE49-F238E27FC236}">
                  <a16:creationId xmlns:a16="http://schemas.microsoft.com/office/drawing/2014/main" id="{6B8E2143-9B18-118A-BC99-FD553FAFB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472807" y="2836733"/>
              <a:ext cx="1080000" cy="1080000"/>
            </a:xfrm>
            <a:prstGeom prst="rect">
              <a:avLst/>
            </a:prstGeom>
          </p:spPr>
        </p:pic>
        <p:pic>
          <p:nvPicPr>
            <p:cNvPr id="33" name="Graphic 32" descr="Zunge mit durchgehender Füllung">
              <a:extLst>
                <a:ext uri="{FF2B5EF4-FFF2-40B4-BE49-F238E27FC236}">
                  <a16:creationId xmlns:a16="http://schemas.microsoft.com/office/drawing/2014/main" id="{ABBF69A3-05E8-73DF-7E8E-302955146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528446" y="2836733"/>
              <a:ext cx="1080000" cy="1080000"/>
            </a:xfrm>
            <a:prstGeom prst="rect">
              <a:avLst/>
            </a:prstGeom>
          </p:spPr>
        </p:pic>
        <p:pic>
          <p:nvPicPr>
            <p:cNvPr id="37" name="Graphic 36" descr="Nasenumriss">
              <a:extLst>
                <a:ext uri="{FF2B5EF4-FFF2-40B4-BE49-F238E27FC236}">
                  <a16:creationId xmlns:a16="http://schemas.microsoft.com/office/drawing/2014/main" id="{49FA6544-CD48-0128-9660-CA3471849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537117" y="2836733"/>
              <a:ext cx="1080000" cy="1080000"/>
            </a:xfrm>
            <a:prstGeom prst="rect">
              <a:avLst/>
            </a:prstGeom>
          </p:spPr>
        </p:pic>
        <p:pic>
          <p:nvPicPr>
            <p:cNvPr id="1026" name="Picture 2" descr="Schwierigkeiten beim Atmen – Kostenlose gesundheitsbezogene und medizinische Icons">
              <a:extLst>
                <a:ext uri="{FF2B5EF4-FFF2-40B4-BE49-F238E27FC236}">
                  <a16:creationId xmlns:a16="http://schemas.microsoft.com/office/drawing/2014/main" id="{10628B57-29EB-A80F-7139-589C6EA31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6710" y="283673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Falten mit Lineal-Icon">
              <a:extLst>
                <a:ext uri="{FF2B5EF4-FFF2-40B4-BE49-F238E27FC236}">
                  <a16:creationId xmlns:a16="http://schemas.microsoft.com/office/drawing/2014/main" id="{9AC02C16-3299-7404-5745-6C7618FA12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6482" y="283673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B648AB-BC86-B078-1FC5-558099D9EFE9}"/>
              </a:ext>
            </a:extLst>
          </p:cNvPr>
          <p:cNvSpPr/>
          <p:nvPr/>
        </p:nvSpPr>
        <p:spPr>
          <a:xfrm>
            <a:off x="2173981" y="298279"/>
            <a:ext cx="6360419" cy="1114409"/>
          </a:xfrm>
          <a:prstGeom prst="roundRect">
            <a:avLst/>
          </a:prstGeom>
          <a:solidFill>
            <a:srgbClr val="CB0035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/>
              <a:t>Bewerte die gesundheitlichen Auswirkungen des Rauchens</a:t>
            </a:r>
          </a:p>
          <a:p>
            <a:pPr algn="ctr"/>
            <a:endParaRPr lang="en-GB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C7C63-6CFB-3DFF-A81C-B878CD40773D}"/>
              </a:ext>
            </a:extLst>
          </p:cNvPr>
          <p:cNvSpPr txBox="1"/>
          <p:nvPr/>
        </p:nvSpPr>
        <p:spPr>
          <a:xfrm>
            <a:off x="5967575" y="1646735"/>
            <a:ext cx="1759403" cy="56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Lungenkrebs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28FAC3-4E8F-D340-CF90-40B9829B53A6}"/>
              </a:ext>
            </a:extLst>
          </p:cNvPr>
          <p:cNvSpPr txBox="1"/>
          <p:nvPr/>
        </p:nvSpPr>
        <p:spPr>
          <a:xfrm>
            <a:off x="4100214" y="2221390"/>
            <a:ext cx="2630786" cy="56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Andere Krebsarten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90EE70-34C9-ED66-08DF-B1D88E5DE2F7}"/>
              </a:ext>
            </a:extLst>
          </p:cNvPr>
          <p:cNvSpPr txBox="1"/>
          <p:nvPr/>
        </p:nvSpPr>
        <p:spPr>
          <a:xfrm>
            <a:off x="7829785" y="3749301"/>
            <a:ext cx="4501913" cy="2222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Verlust des Geruchs-/Geschmackssinns</a:t>
            </a:r>
          </a:p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Fleckige Zähne/Finger/Haare</a:t>
            </a:r>
          </a:p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Falten</a:t>
            </a:r>
          </a:p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Schlechter Atemgeruch</a:t>
            </a:r>
            <a:endParaRPr lang="en-GB" dirty="0">
              <a:solidFill>
                <a:schemeClr val="accent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0A42A2-A835-988D-9A39-5E7BE0CC6A2E}"/>
              </a:ext>
            </a:extLst>
          </p:cNvPr>
          <p:cNvGrpSpPr/>
          <p:nvPr/>
        </p:nvGrpSpPr>
        <p:grpSpPr>
          <a:xfrm>
            <a:off x="338577" y="772885"/>
            <a:ext cx="10941375" cy="5805498"/>
            <a:chOff x="338577" y="690455"/>
            <a:chExt cx="11096866" cy="5888002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87346C8-796D-EAAB-2518-455C4E57009F}"/>
                </a:ext>
              </a:extLst>
            </p:cNvPr>
            <p:cNvCxnSpPr/>
            <p:nvPr/>
          </p:nvCxnSpPr>
          <p:spPr>
            <a:xfrm>
              <a:off x="1807028" y="690455"/>
              <a:ext cx="0" cy="5627914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6B45586-902F-300E-31E0-58691132DB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6210" y="6085114"/>
              <a:ext cx="9731390" cy="0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CBD612-C7BF-C63F-6FA4-5BBA34322350}"/>
                </a:ext>
              </a:extLst>
            </p:cNvPr>
            <p:cNvSpPr txBox="1"/>
            <p:nvPr/>
          </p:nvSpPr>
          <p:spPr>
            <a:xfrm>
              <a:off x="1928137" y="6193594"/>
              <a:ext cx="2807066" cy="374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Sehr unwahrscheinlich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F195F7-4984-3EE4-EF77-3DB65593195B}"/>
                </a:ext>
              </a:extLst>
            </p:cNvPr>
            <p:cNvSpPr txBox="1"/>
            <p:nvPr/>
          </p:nvSpPr>
          <p:spPr>
            <a:xfrm>
              <a:off x="8773477" y="6203876"/>
              <a:ext cx="2661966" cy="374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accent1"/>
                  </a:solidFill>
                </a:rPr>
                <a:t>Sehr wahrscheinlich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FD7025-AC60-A4DA-78BF-B9DB02F74BDE}"/>
                </a:ext>
              </a:extLst>
            </p:cNvPr>
            <p:cNvSpPr txBox="1"/>
            <p:nvPr/>
          </p:nvSpPr>
          <p:spPr>
            <a:xfrm>
              <a:off x="382924" y="5544895"/>
              <a:ext cx="1360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accent1"/>
                  </a:solidFill>
                </a:rPr>
                <a:t>Nicht ernst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3869CF-4202-7E2B-2AE1-3791F04350C0}"/>
                </a:ext>
              </a:extLst>
            </p:cNvPr>
            <p:cNvSpPr txBox="1"/>
            <p:nvPr/>
          </p:nvSpPr>
          <p:spPr>
            <a:xfrm>
              <a:off x="338577" y="690455"/>
              <a:ext cx="1207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accent1"/>
                  </a:solidFill>
                </a:rPr>
                <a:t>Sehr ernst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B44E66A-F1F6-D816-6F31-327E2BD3C569}"/>
              </a:ext>
            </a:extLst>
          </p:cNvPr>
          <p:cNvSpPr txBox="1"/>
          <p:nvPr/>
        </p:nvSpPr>
        <p:spPr>
          <a:xfrm>
            <a:off x="4470328" y="3426363"/>
            <a:ext cx="2730572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Fruchtbarkeitsprobleme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68DB7C-51C9-9D9A-C0DB-A6BD337FAFE8}"/>
              </a:ext>
            </a:extLst>
          </p:cNvPr>
          <p:cNvSpPr txBox="1"/>
          <p:nvPr/>
        </p:nvSpPr>
        <p:spPr>
          <a:xfrm>
            <a:off x="8655286" y="989940"/>
            <a:ext cx="3198137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Herzinfarkt/Schlaganfall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32992D-4EF6-7BB3-4C65-FB09BF470FD1}"/>
              </a:ext>
            </a:extLst>
          </p:cNvPr>
          <p:cNvSpPr txBox="1"/>
          <p:nvPr/>
        </p:nvSpPr>
        <p:spPr>
          <a:xfrm>
            <a:off x="7777436" y="1891341"/>
            <a:ext cx="2492827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Chronische Lungenerkrankung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D745AB-CABB-D506-743A-2AD0E456CF60}"/>
              </a:ext>
            </a:extLst>
          </p:cNvPr>
          <p:cNvSpPr txBox="1"/>
          <p:nvPr/>
        </p:nvSpPr>
        <p:spPr>
          <a:xfrm>
            <a:off x="4112676" y="4300092"/>
            <a:ext cx="3664760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solidFill>
                  <a:schemeClr val="accent1"/>
                </a:solidFill>
              </a:rPr>
              <a:t>Zahnfleischentzündung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52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41911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200" dirty="0"/>
          </a:p>
          <a:p>
            <a:pPr algn="ctr"/>
            <a:r>
              <a:rPr lang="de-de" sz="2800" dirty="0"/>
              <a:t>Welche gesundheitlichen Auswirkungen des Rauchens sind deiner Meinung nach am schlimmsten?</a:t>
            </a:r>
            <a:endParaRPr lang="en-GB" sz="28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000"/>
              </a:lnSpc>
            </a:pPr>
            <a:endParaRPr lang="de-de" sz="500" dirty="0">
              <a:solidFill>
                <a:schemeClr val="accent1"/>
              </a:solidFill>
            </a:endParaRPr>
          </a:p>
          <a:p>
            <a:pPr algn="ctr">
              <a:lnSpc>
                <a:spcPts val="3000"/>
              </a:lnSpc>
            </a:pPr>
            <a:r>
              <a:rPr lang="de-de" sz="2800" dirty="0">
                <a:solidFill>
                  <a:schemeClr val="accent1"/>
                </a:solidFill>
              </a:rPr>
              <a:t>Welche gesundheitlichen Auswirkungen würden dich davon überzeugen, mit dem Rauchen aufzuhören bzw. nicht damit anzufangen?</a:t>
            </a:r>
            <a:endParaRPr lang="en-GB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CD20A2-ABAB-C28B-D819-5A419BED3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656" y="0"/>
            <a:ext cx="6782401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A1BCB3-D581-AEDB-6386-C04B06C7E68E}"/>
              </a:ext>
            </a:extLst>
          </p:cNvPr>
          <p:cNvSpPr/>
          <p:nvPr/>
        </p:nvSpPr>
        <p:spPr>
          <a:xfrm>
            <a:off x="410488" y="1398998"/>
            <a:ext cx="3813169" cy="4060004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Ein schnelles und drastisches Aufhören reduziert die gesundheitlichen Risiken des Rauchens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763421-7B92-2E6F-F489-CE260EF0C98D}"/>
              </a:ext>
            </a:extLst>
          </p:cNvPr>
          <p:cNvGrpSpPr/>
          <p:nvPr/>
        </p:nvGrpSpPr>
        <p:grpSpPr>
          <a:xfrm>
            <a:off x="4969814" y="298834"/>
            <a:ext cx="6782403" cy="6511630"/>
            <a:chOff x="4969814" y="298834"/>
            <a:chExt cx="6782403" cy="651163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400B30-B0DF-F620-0336-42121EADA7EA}"/>
                </a:ext>
              </a:extLst>
            </p:cNvPr>
            <p:cNvSpPr/>
            <p:nvPr/>
          </p:nvSpPr>
          <p:spPr>
            <a:xfrm>
              <a:off x="4969814" y="2438399"/>
              <a:ext cx="1343900" cy="964474"/>
            </a:xfrm>
            <a:prstGeom prst="rect">
              <a:avLst/>
            </a:prstGeom>
            <a:solidFill>
              <a:srgbClr val="D3E7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Die negativen Auswirkungen, die das Rauchen auf die männliche Zeugungsfähigkeit </a:t>
              </a:r>
              <a:b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und die weibliche Fruchtbarkeit hat, werden </a:t>
              </a:r>
              <a:b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größtenteils </a:t>
              </a:r>
              <a:b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rückgängig </a:t>
              </a:r>
              <a:b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de-DE" sz="8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gemacht.</a:t>
              </a:r>
              <a:r>
                <a:rPr lang="de-DE" sz="800" baseline="30000" dirty="0"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Arial" panose="020B0604020202020204" pitchFamily="34" charset="0"/>
                </a:rPr>
                <a:t>5</a:t>
              </a:r>
              <a:endParaRPr lang="en-US" sz="8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77C6EDB-ED9B-DA60-1625-A71601817214}"/>
                </a:ext>
              </a:extLst>
            </p:cNvPr>
            <p:cNvSpPr/>
            <p:nvPr/>
          </p:nvSpPr>
          <p:spPr>
            <a:xfrm>
              <a:off x="4969815" y="1848392"/>
              <a:ext cx="1826261" cy="544831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Entscheiden Sie sich für bessere Zeugungsfähigkeit bzw. Fruchtbarkeit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2AD3D7F1-8E3F-7A7F-DEEE-E710D984594A}"/>
                </a:ext>
              </a:extLst>
            </p:cNvPr>
            <p:cNvSpPr/>
            <p:nvPr/>
          </p:nvSpPr>
          <p:spPr>
            <a:xfrm>
              <a:off x="5778074" y="3052716"/>
              <a:ext cx="1071280" cy="964474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9 </a:t>
              </a:r>
            </a:p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Monate</a:t>
              </a:r>
              <a:endParaRPr lang="en-US" sz="1400" b="1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A378C28-A818-9E06-39EC-75D16933A342}"/>
                </a:ext>
              </a:extLst>
            </p:cNvPr>
            <p:cNvSpPr/>
            <p:nvPr/>
          </p:nvSpPr>
          <p:spPr>
            <a:xfrm>
              <a:off x="4969815" y="5167447"/>
              <a:ext cx="1826261" cy="518887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Entscheiden Sie sich für ein jugendliches Lebensgefühl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2E1E59-B1BD-57C8-0598-404622813587}"/>
                </a:ext>
              </a:extLst>
            </p:cNvPr>
            <p:cNvSpPr/>
            <p:nvPr/>
          </p:nvSpPr>
          <p:spPr>
            <a:xfrm>
              <a:off x="4969814" y="5686334"/>
              <a:ext cx="1126186" cy="873035"/>
            </a:xfrm>
            <a:prstGeom prst="rect">
              <a:avLst/>
            </a:prstGeom>
            <a:solidFill>
              <a:srgbClr val="D3E7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800" dirty="0">
                  <a:solidFill>
                    <a:schemeClr val="tx1"/>
                  </a:solidFill>
                  <a:latin typeface="+mj-lt"/>
                </a:rPr>
                <a:t>Die Haut wird verjüngt – Sie könnten 13 Jahre jünger aussehen.</a:t>
              </a:r>
              <a:r>
                <a:rPr lang="de-DE" sz="800" baseline="30000" dirty="0">
                  <a:solidFill>
                    <a:schemeClr val="tx1"/>
                  </a:solidFill>
                  <a:latin typeface="+mj-lt"/>
                </a:rPr>
                <a:t>4</a:t>
              </a:r>
              <a:endParaRPr lang="en-US" sz="800" baseline="300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EE9550-6067-CDD4-08F5-76F8E6956EE7}"/>
                </a:ext>
              </a:extLst>
            </p:cNvPr>
            <p:cNvSpPr/>
            <p:nvPr/>
          </p:nvSpPr>
          <p:spPr>
            <a:xfrm>
              <a:off x="10138353" y="1709419"/>
              <a:ext cx="1613864" cy="518887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Entscheiden Sie sich für eine gesunde Lunge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4A1F74-490A-8F9B-2D69-6B37A6E59DBC}"/>
                </a:ext>
              </a:extLst>
            </p:cNvPr>
            <p:cNvSpPr/>
            <p:nvPr/>
          </p:nvSpPr>
          <p:spPr>
            <a:xfrm>
              <a:off x="10138351" y="2128519"/>
              <a:ext cx="1343900" cy="797561"/>
            </a:xfrm>
            <a:prstGeom prst="rect">
              <a:avLst/>
            </a:prstGeom>
            <a:solidFill>
              <a:srgbClr val="D3E7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800" dirty="0">
                  <a:solidFill>
                    <a:schemeClr val="tx1"/>
                  </a:solidFill>
                  <a:latin typeface="+mj-lt"/>
                </a:rPr>
                <a:t>Ihre Lunge wird besser funktionieren.</a:t>
              </a:r>
              <a:r>
                <a:rPr lang="de-DE" sz="800" baseline="30000" dirty="0">
                  <a:solidFill>
                    <a:schemeClr val="tx1"/>
                  </a:solidFill>
                  <a:latin typeface="+mj-lt"/>
                </a:rPr>
                <a:t>1</a:t>
              </a:r>
              <a:endParaRPr lang="en-US" sz="800" baseline="300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9EBF53D-16E0-2FEB-36A8-7A5C233F8E29}"/>
                </a:ext>
              </a:extLst>
            </p:cNvPr>
            <p:cNvSpPr/>
            <p:nvPr/>
          </p:nvSpPr>
          <p:spPr>
            <a:xfrm>
              <a:off x="8052376" y="5772690"/>
              <a:ext cx="1436641" cy="518887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Entscheiden Sie sich für weniger Husten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F7681A7-A271-7901-A086-1E10AE7F93EE}"/>
                </a:ext>
              </a:extLst>
            </p:cNvPr>
            <p:cNvSpPr/>
            <p:nvPr/>
          </p:nvSpPr>
          <p:spPr>
            <a:xfrm>
              <a:off x="8052376" y="6291577"/>
              <a:ext cx="1436641" cy="518887"/>
            </a:xfrm>
            <a:prstGeom prst="rect">
              <a:avLst/>
            </a:prstGeom>
            <a:solidFill>
              <a:srgbClr val="D3E7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800" dirty="0">
                  <a:solidFill>
                    <a:schemeClr val="tx1"/>
                  </a:solidFill>
                  <a:latin typeface="+mj-lt"/>
                </a:rPr>
                <a:t>Husten, Verschleimung und pfeifendes Atmen nehmen ab.</a:t>
              </a:r>
              <a:r>
                <a:rPr lang="de-DE" sz="700" baseline="30000" dirty="0">
                  <a:solidFill>
                    <a:schemeClr val="tx1"/>
                  </a:solidFill>
                  <a:latin typeface="+mj-lt"/>
                </a:rPr>
                <a:t>3</a:t>
              </a:r>
              <a:endParaRPr lang="en-US" sz="800" baseline="300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3311D9-2399-529C-CF28-111D8B46A162}"/>
                </a:ext>
              </a:extLst>
            </p:cNvPr>
            <p:cNvSpPr/>
            <p:nvPr/>
          </p:nvSpPr>
          <p:spPr>
            <a:xfrm>
              <a:off x="10091980" y="5169262"/>
              <a:ext cx="1436641" cy="518887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Entscheiden Sie sich für mehr Energie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0B5486-00C8-83AB-3FC2-1CF2F9E2550B}"/>
                </a:ext>
              </a:extLst>
            </p:cNvPr>
            <p:cNvSpPr/>
            <p:nvPr/>
          </p:nvSpPr>
          <p:spPr>
            <a:xfrm>
              <a:off x="10138351" y="5686334"/>
              <a:ext cx="1307042" cy="1062809"/>
            </a:xfrm>
            <a:prstGeom prst="rect">
              <a:avLst/>
            </a:prstGeom>
            <a:solidFill>
              <a:srgbClr val="D3E7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800" dirty="0">
                  <a:solidFill>
                    <a:schemeClr val="tx1"/>
                  </a:solidFill>
                  <a:latin typeface="+mj-lt"/>
                </a:rPr>
                <a:t>Die Durchblutung wird verbessert, sodass Ihnen körperliche Aktivitäten leichter fallen. Außerdem haben Sie dadurch mehr Energie.</a:t>
              </a:r>
              <a:r>
                <a:rPr lang="de-DE" sz="800" baseline="30000" dirty="0">
                  <a:solidFill>
                    <a:schemeClr val="tx1"/>
                  </a:solidFill>
                  <a:latin typeface="+mj-lt"/>
                </a:rPr>
                <a:t>2</a:t>
              </a:r>
              <a:endParaRPr lang="en-US" sz="800" baseline="300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3E4E785-C930-E014-1A3F-963511ADFEB7}"/>
                </a:ext>
              </a:extLst>
            </p:cNvPr>
            <p:cNvSpPr/>
            <p:nvPr/>
          </p:nvSpPr>
          <p:spPr>
            <a:xfrm>
              <a:off x="6547994" y="960845"/>
              <a:ext cx="904366" cy="865231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 </a:t>
              </a:r>
            </a:p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Jahr</a:t>
              </a:r>
              <a:endParaRPr lang="en-US" sz="1400" b="1" dirty="0"/>
            </a:p>
          </p:txBody>
        </p:sp>
        <p:sp>
          <p:nvSpPr>
            <p:cNvPr id="17" name="Flowchart: Connector 16">
              <a:extLst>
                <a:ext uri="{FF2B5EF4-FFF2-40B4-BE49-F238E27FC236}">
                  <a16:creationId xmlns:a16="http://schemas.microsoft.com/office/drawing/2014/main" id="{59C37428-BF9D-974C-3E11-F1A826D29651}"/>
                </a:ext>
              </a:extLst>
            </p:cNvPr>
            <p:cNvSpPr/>
            <p:nvPr/>
          </p:nvSpPr>
          <p:spPr>
            <a:xfrm>
              <a:off x="8777086" y="964384"/>
              <a:ext cx="904366" cy="865231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24 Stunden</a:t>
              </a:r>
              <a:endParaRPr lang="en-US" sz="1400" b="1" dirty="0"/>
            </a:p>
          </p:txBody>
        </p:sp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97176F6A-FFB5-8BEA-249B-F13F5B6106D5}"/>
                </a:ext>
              </a:extLst>
            </p:cNvPr>
            <p:cNvSpPr/>
            <p:nvPr/>
          </p:nvSpPr>
          <p:spPr>
            <a:xfrm>
              <a:off x="9471599" y="3101612"/>
              <a:ext cx="904366" cy="865231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2–12 Wochen</a:t>
              </a:r>
              <a:endParaRPr lang="en-US" sz="1400" b="1" dirty="0"/>
            </a:p>
          </p:txBody>
        </p:sp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2ED8BF6F-7740-B099-251C-9176F2585EA0}"/>
                </a:ext>
              </a:extLst>
            </p:cNvPr>
            <p:cNvSpPr/>
            <p:nvPr/>
          </p:nvSpPr>
          <p:spPr>
            <a:xfrm>
              <a:off x="7679805" y="4402315"/>
              <a:ext cx="904366" cy="865231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1–2 Monate</a:t>
              </a:r>
              <a:endParaRPr lang="en-US" sz="1400" b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4BF9FD-5AC6-3974-D102-873AAD66A610}"/>
                </a:ext>
              </a:extLst>
            </p:cNvPr>
            <p:cNvSpPr/>
            <p:nvPr/>
          </p:nvSpPr>
          <p:spPr>
            <a:xfrm>
              <a:off x="7679805" y="298834"/>
              <a:ext cx="1791794" cy="339862"/>
            </a:xfrm>
            <a:prstGeom prst="rect">
              <a:avLst/>
            </a:prstGeom>
            <a:solidFill>
              <a:srgbClr val="D3E7EC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de-DE" sz="1000" b="1" dirty="0">
                  <a:solidFill>
                    <a:schemeClr val="accent1"/>
                  </a:solidFill>
                </a:rPr>
                <a:t>Mit dem Rauchen aufhören</a:t>
              </a:r>
              <a:endParaRPr lang="en-GB" sz="10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2166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Zwei Personen sitzen auf einer Bank und rauchen&#10;&#10;Beschreibung automatisch generiert">
            <a:extLst>
              <a:ext uri="{FF2B5EF4-FFF2-40B4-BE49-F238E27FC236}">
                <a16:creationId xmlns:a16="http://schemas.microsoft.com/office/drawing/2014/main" id="{A4C1B3F7-D7E3-8E28-2172-28CACD0DAA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323401" y="4713514"/>
            <a:ext cx="5641969" cy="179908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Was ist Passivrauchen?</a:t>
            </a:r>
          </a:p>
        </p:txBody>
      </p:sp>
    </p:spTree>
    <p:extLst>
      <p:ext uri="{BB962C8B-B14F-4D97-AF65-F5344CB8AC3E}">
        <p14:creationId xmlns:p14="http://schemas.microsoft.com/office/powerpoint/2010/main" val="257330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in Schild an einer blauen Wand&#10;&#10;Beschreibung automatisch generiert">
            <a:extLst>
              <a:ext uri="{FF2B5EF4-FFF2-40B4-BE49-F238E27FC236}">
                <a16:creationId xmlns:a16="http://schemas.microsoft.com/office/drawing/2014/main" id="{9E280184-AE81-147B-A339-E93F84582C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9916" y="1472032"/>
            <a:ext cx="5802084" cy="53859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Passivrauchen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88" y="1850410"/>
            <a:ext cx="5396398" cy="450684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Beim Passivrauchen atmet man unbeabsichtigt den Rauch einer fremden Zigarette ein.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Dies kann dieselben gesundheitlichen Folgen haben wie Rauchen.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Kinder sind besonders gefährdet.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Aus diesem Grund ist das Rauchen in vielen Ländern an öffentlichen Orten verboten.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74DADB-FDEF-BBA0-77EA-9810DE282D53}"/>
              </a:ext>
            </a:extLst>
          </p:cNvPr>
          <p:cNvSpPr/>
          <p:nvPr/>
        </p:nvSpPr>
        <p:spPr>
          <a:xfrm>
            <a:off x="7833179" y="2278159"/>
            <a:ext cx="2915557" cy="914400"/>
          </a:xfrm>
          <a:prstGeom prst="rect">
            <a:avLst/>
          </a:prstGeom>
          <a:solidFill>
            <a:srgbClr val="598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Rauchfreie Umgebung</a:t>
            </a:r>
            <a:endParaRPr lang="en-US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840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ine Zigarette, aus der Rauch aufsteigt&#10;&#10;Beschreibung automatisch generiert">
            <a:extLst>
              <a:ext uri="{FF2B5EF4-FFF2-40B4-BE49-F238E27FC236}">
                <a16:creationId xmlns:a16="http://schemas.microsoft.com/office/drawing/2014/main" id="{8FD1199C-C4DD-3EFF-603C-48A07A51F7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51927" y="334000"/>
            <a:ext cx="4940560" cy="3299005"/>
          </a:xfrm>
          <a:prstGeom prst="wedgeEllipseCallout">
            <a:avLst>
              <a:gd name="adj1" fmla="val 53105"/>
              <a:gd name="adj2" fmla="val 493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>
              <a:lnSpc>
                <a:spcPts val="3600"/>
              </a:lnSpc>
            </a:pPr>
            <a:r>
              <a:rPr lang="de-de" sz="3000" dirty="0"/>
              <a:t>Welche Vorschriften schützen die Menschen in deinem Land vor Passivrauchen? 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7178349" y="3647348"/>
            <a:ext cx="4621765" cy="2963738"/>
          </a:xfrm>
          <a:prstGeom prst="wedgeEllipseCallout">
            <a:avLst>
              <a:gd name="adj1" fmla="val -57394"/>
              <a:gd name="adj2" fmla="val -4686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" rtlCol="0" anchor="ctr"/>
          <a:lstStyle/>
          <a:p>
            <a:pPr algn="ctr">
              <a:lnSpc>
                <a:spcPts val="3700"/>
              </a:lnSpc>
            </a:pPr>
            <a:r>
              <a:rPr lang="de-de" sz="3000" dirty="0">
                <a:solidFill>
                  <a:schemeClr val="accent1"/>
                </a:solidFill>
              </a:rPr>
              <a:t>Welche Verhaltensweisen können deine Belastung durch Passivrauchen verringern?</a:t>
            </a:r>
            <a:endParaRPr lang="en-GB" sz="3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7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dirty="0">
                <a:solidFill>
                  <a:schemeClr val="accent1"/>
                </a:solidFill>
              </a:rPr>
              <a:t>Rauchen beeinträchtigt nur die Lunge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6784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Rauchen beeinträchtigt nahezu jeden Teil des Körpers. Tatsächlich sterben mehr Raucher an Herzerkrankungen als an Lungenkrebs.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9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>
                <a:solidFill>
                  <a:schemeClr val="accent1"/>
                </a:solidFill>
              </a:rPr>
              <a:t>Mehr als die Hälfte der Raucher stirbt am Rauchen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898172" y="2616784"/>
            <a:ext cx="45953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Einige Studien haben ergeben, dass bis zu zwei Drittel der Langzeitraucher an einer Krankheit sterben, die mit dem Rauchen in Verbindung steht.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6139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accent1"/>
                </a:solidFill>
              </a:rPr>
              <a:t>Nikotin ist das Gefährlichste an Zigaretten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935236" y="2614923"/>
            <a:ext cx="441752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Obwohl Nikotin sehr süchtig macht, verursachen Teer und Kohlenmonoxid im Rauch den größten </a:t>
            </a:r>
            <a:r>
              <a:rPr lang="de-DE" sz="2800" dirty="0">
                <a:solidFill>
                  <a:schemeClr val="bg1"/>
                </a:solidFill>
              </a:rPr>
              <a:t>Schaden.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062"/>
            <a:ext cx="105156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Zigaretten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Raucherbereich – Verschiedene kostenlose Icons">
            <a:extLst>
              <a:ext uri="{FF2B5EF4-FFF2-40B4-BE49-F238E27FC236}">
                <a16:creationId xmlns:a16="http://schemas.microsoft.com/office/drawing/2014/main" id="{5F044136-C52D-870F-6847-A768F5B9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17948" y="1707206"/>
            <a:ext cx="3443588" cy="34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984B122-8DD9-728F-ACA1-4800F7012B0F}"/>
              </a:ext>
            </a:extLst>
          </p:cNvPr>
          <p:cNvGrpSpPr/>
          <p:nvPr/>
        </p:nvGrpSpPr>
        <p:grpSpPr>
          <a:xfrm>
            <a:off x="499711" y="3782355"/>
            <a:ext cx="5970536" cy="2803941"/>
            <a:chOff x="499711" y="3782355"/>
            <a:chExt cx="5970536" cy="2803941"/>
          </a:xfrm>
        </p:grpSpPr>
        <p:pic>
          <p:nvPicPr>
            <p:cNvPr id="6" name="Picture 5" descr="Eine Nahaufnahme einer Pflanze&#10;&#10;Beschreibung automatisch generiert">
              <a:extLst>
                <a:ext uri="{FF2B5EF4-FFF2-40B4-BE49-F238E27FC236}">
                  <a16:creationId xmlns:a16="http://schemas.microsoft.com/office/drawing/2014/main" id="{9801F428-2FE4-9AC7-41B4-3533A072F3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9711" y="3782355"/>
              <a:ext cx="2748856" cy="2748856"/>
            </a:xfrm>
            <a:prstGeom prst="ellipse">
              <a:avLst/>
            </a:prstGeom>
            <a:ln w="57150">
              <a:solidFill>
                <a:schemeClr val="accent3"/>
              </a:solidFill>
            </a:ln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12448CF-D03C-799E-8D29-F168AFB5191F}"/>
                </a:ext>
              </a:extLst>
            </p:cNvPr>
            <p:cNvCxnSpPr>
              <a:stCxn id="6" idx="6"/>
            </p:cNvCxnSpPr>
            <p:nvPr/>
          </p:nvCxnSpPr>
          <p:spPr>
            <a:xfrm flipV="1">
              <a:off x="3248567" y="4560425"/>
              <a:ext cx="1751696" cy="596358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2E152A-5680-B05D-8C57-C2317F599E6B}"/>
                </a:ext>
              </a:extLst>
            </p:cNvPr>
            <p:cNvSpPr txBox="1"/>
            <p:nvPr/>
          </p:nvSpPr>
          <p:spPr>
            <a:xfrm>
              <a:off x="3336718" y="5385967"/>
              <a:ext cx="313352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accent3"/>
                  </a:solidFill>
                </a:rPr>
                <a:t>Zigaretten enthalten getrocknete Blätter der Tabakpflanze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3FC36F-E26C-EC89-9EC2-3D8B62CAE25D}"/>
              </a:ext>
            </a:extLst>
          </p:cNvPr>
          <p:cNvSpPr txBox="1"/>
          <p:nvPr/>
        </p:nvSpPr>
        <p:spPr>
          <a:xfrm>
            <a:off x="1528249" y="1733844"/>
            <a:ext cx="3443588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sz="2400" b="1" dirty="0">
                <a:solidFill>
                  <a:schemeClr val="accent3"/>
                </a:solidFill>
              </a:rPr>
              <a:t>Beim Verbrennen von Tabak entsteht Rauch, der eingeatmet wird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B70373-BE7F-05F1-145E-F554D994FCE1}"/>
              </a:ext>
            </a:extLst>
          </p:cNvPr>
          <p:cNvGrpSpPr/>
          <p:nvPr/>
        </p:nvGrpSpPr>
        <p:grpSpPr>
          <a:xfrm>
            <a:off x="5969644" y="4345767"/>
            <a:ext cx="6004642" cy="2227756"/>
            <a:chOff x="5974405" y="4328932"/>
            <a:chExt cx="6004642" cy="2227756"/>
          </a:xfrm>
        </p:grpSpPr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1B390AA8-A9BE-9FC2-E97F-DCBE0A9ABCF2}"/>
                </a:ext>
              </a:extLst>
            </p:cNvPr>
            <p:cNvCxnSpPr>
              <a:cxnSpLocks/>
            </p:cNvCxnSpPr>
            <p:nvPr/>
          </p:nvCxnSpPr>
          <p:spPr>
            <a:xfrm>
              <a:off x="5974405" y="4328932"/>
              <a:ext cx="1884805" cy="1493134"/>
            </a:xfrm>
            <a:prstGeom prst="curvedConnector3">
              <a:avLst>
                <a:gd name="adj1" fmla="val 38332"/>
              </a:avLst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E368B8-4B7F-A9AF-C7DC-4FE55F0C8628}"/>
                </a:ext>
              </a:extLst>
            </p:cNvPr>
            <p:cNvSpPr txBox="1"/>
            <p:nvPr/>
          </p:nvSpPr>
          <p:spPr>
            <a:xfrm>
              <a:off x="8180858" y="4710029"/>
              <a:ext cx="3798189" cy="184665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de-de" sz="2400" b="1" dirty="0">
                  <a:solidFill>
                    <a:schemeClr val="accent3"/>
                  </a:solidFill>
                </a:rPr>
                <a:t>Der Rauch enthält außerdem Teer, Kohlenmonoxid und andere giftige Chemikalien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282AC7-29C1-17A3-F996-44F56D78510B}"/>
              </a:ext>
            </a:extLst>
          </p:cNvPr>
          <p:cNvGrpSpPr/>
          <p:nvPr/>
        </p:nvGrpSpPr>
        <p:grpSpPr>
          <a:xfrm>
            <a:off x="5974405" y="1831003"/>
            <a:ext cx="5717884" cy="2644918"/>
            <a:chOff x="5974405" y="1831003"/>
            <a:chExt cx="5717884" cy="26449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891C74-740B-FD10-D453-FE6AD3872992}"/>
                </a:ext>
              </a:extLst>
            </p:cNvPr>
            <p:cNvSpPr txBox="1"/>
            <p:nvPr/>
          </p:nvSpPr>
          <p:spPr>
            <a:xfrm>
              <a:off x="8180857" y="2998593"/>
              <a:ext cx="3511432" cy="147732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de-de" sz="2400" b="1" dirty="0">
                  <a:solidFill>
                    <a:schemeClr val="accent3"/>
                  </a:solidFill>
                </a:rPr>
                <a:t>Der Rauch enthält Nikotin, eine sehr süchtig machende Droge</a:t>
              </a:r>
            </a:p>
          </p:txBody>
        </p:sp>
        <p:pic>
          <p:nvPicPr>
            <p:cNvPr id="28" name="Graphic 27" descr="Gehirnumriss">
              <a:extLst>
                <a:ext uri="{FF2B5EF4-FFF2-40B4-BE49-F238E27FC236}">
                  <a16:creationId xmlns:a16="http://schemas.microsoft.com/office/drawing/2014/main" id="{65F334A7-C7D6-785B-E0FA-8A925AC26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59210" y="1831003"/>
              <a:ext cx="1224987" cy="1224987"/>
            </a:xfrm>
            <a:prstGeom prst="rect">
              <a:avLst/>
            </a:prstGeom>
          </p:spPr>
        </p:pic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3437D2A5-B408-0B49-83B7-D2905EE58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4405" y="2529068"/>
              <a:ext cx="1814454" cy="1682277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427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2856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>
                <a:solidFill>
                  <a:schemeClr val="accent1"/>
                </a:solidFill>
              </a:rPr>
              <a:t>Rauchen oder Vapen kann Asthmaanfälle auslösen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872772" y="2396196"/>
            <a:ext cx="46080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Asthma ist hauptsächlich genetisch bedingt, aber Rauchen, Passivrauchen oder Vapen können einen lebensbedrohlichen Asthmaanfall </a:t>
            </a:r>
            <a:r>
              <a:rPr lang="de-DE" sz="2800" dirty="0">
                <a:solidFill>
                  <a:schemeClr val="bg1"/>
                </a:solidFill>
              </a:rPr>
              <a:t>auslösen.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64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4700"/>
              </a:lnSpc>
            </a:pPr>
            <a:r>
              <a:rPr lang="de-de" sz="3600" dirty="0">
                <a:solidFill>
                  <a:schemeClr val="accent1"/>
                </a:solidFill>
              </a:rPr>
              <a:t>Es hat keinen Sinn, mit dem Rauchen aufzuhören, da der Schaden bereits entstanden ist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453673" y="2401340"/>
            <a:ext cx="5331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Innerhalb weniger Tage kann der Körper mit der Selbstheilung beginnen. Innerhalb weniger Jahre kann ein Ex-Raucher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sein Krankheitsrisiko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drastisch senken.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1" y="1318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91440" rtlCol="0" anchor="ctr"/>
          <a:lstStyle/>
          <a:p>
            <a:pPr algn="ctr"/>
            <a:r>
              <a:rPr lang="de-de" sz="4400" dirty="0">
                <a:solidFill>
                  <a:schemeClr val="accent1"/>
                </a:solidFill>
              </a:rPr>
              <a:t>Raucher sterben 5 Jahre früher als Nichtraucher 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68894" y="2690499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Es ist sogar noch mehr! 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Oft sterben lebenslange Raucher zehn Jahre früher als Nichtraucher.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3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4800" spc="-20" dirty="0">
                <a:solidFill>
                  <a:schemeClr val="accent1"/>
                </a:solidFill>
              </a:rPr>
              <a:t>Rauchen </a:t>
            </a:r>
            <a:br>
              <a:rPr lang="de-de" sz="4800" spc="-20" dirty="0">
                <a:solidFill>
                  <a:schemeClr val="accent1"/>
                </a:solidFill>
              </a:rPr>
            </a:br>
            <a:r>
              <a:rPr lang="de-de" sz="4800" spc="-20" dirty="0">
                <a:solidFill>
                  <a:schemeClr val="accent1"/>
                </a:solidFill>
              </a:rPr>
              <a:t>in der Schwanger-schaft schadet dem Baby</a:t>
            </a:r>
            <a:endParaRPr lang="en-GB" sz="4800" spc="-2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6784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Zigaretten reduzieren die Sauerstoffzufuhr des Babys und erhöhen das Risiko einer Früh- oder Totgeburt.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2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</a:t>
            </a:r>
            <a:r>
              <a:rPr lang="de-de" sz="8000" dirty="0">
                <a:solidFill>
                  <a:schemeClr val="accent4"/>
                </a:solidFill>
              </a:rPr>
              <a:t>oder falsch?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schemeClr val="accent1"/>
                </a:solidFill>
              </a:rPr>
              <a:t>Vapen ist sicher</a:t>
            </a:r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669572" y="2349286"/>
            <a:ext cx="481122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Es ist wahrscheinlich weniger gefährlich als Rauchen, kann aber genauso süchtig machen.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Es gibt immer mehr Hinweise darauf, dass es Lungenschäden verursacht.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32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ne Person, die ein Foto von einem Regal mit Produkten macht.&#10;&#10;Beschreibung automatisch generiert">
            <a:extLst>
              <a:ext uri="{FF2B5EF4-FFF2-40B4-BE49-F238E27FC236}">
                <a16:creationId xmlns:a16="http://schemas.microsoft.com/office/drawing/2014/main" id="{7DA97A34-66BB-0136-0E8E-8DFE48F19B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6245230" y="3429000"/>
            <a:ext cx="5173884" cy="295002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Rauchen vs. Vapen</a:t>
            </a:r>
          </a:p>
        </p:txBody>
      </p:sp>
    </p:spTree>
    <p:extLst>
      <p:ext uri="{BB962C8B-B14F-4D97-AF65-F5344CB8AC3E}">
        <p14:creationId xmlns:p14="http://schemas.microsoft.com/office/powerpoint/2010/main" val="11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062"/>
            <a:ext cx="105156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E-Zigaretten/Vapes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Raucherbereich – Verschiedene kostenlose Icons">
            <a:extLst>
              <a:ext uri="{FF2B5EF4-FFF2-40B4-BE49-F238E27FC236}">
                <a16:creationId xmlns:a16="http://schemas.microsoft.com/office/drawing/2014/main" id="{5F044136-C52D-870F-6847-A768F5B9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07062" y="1847686"/>
            <a:ext cx="3443588" cy="34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984B122-8DD9-728F-ACA1-4800F7012B0F}"/>
              </a:ext>
            </a:extLst>
          </p:cNvPr>
          <p:cNvGrpSpPr/>
          <p:nvPr/>
        </p:nvGrpSpPr>
        <p:grpSpPr>
          <a:xfrm>
            <a:off x="521948" y="4700905"/>
            <a:ext cx="4467429" cy="1574708"/>
            <a:chOff x="532834" y="4560425"/>
            <a:chExt cx="4467429" cy="1574708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12448CF-D03C-799E-8D29-F168AFB51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8567" y="4560425"/>
              <a:ext cx="1751696" cy="596358"/>
            </a:xfrm>
            <a:prstGeom prst="straightConnector1">
              <a:avLst/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2E152A-5680-B05D-8C57-C2317F599E6B}"/>
                </a:ext>
              </a:extLst>
            </p:cNvPr>
            <p:cNvSpPr txBox="1"/>
            <p:nvPr/>
          </p:nvSpPr>
          <p:spPr>
            <a:xfrm>
              <a:off x="532834" y="4934804"/>
              <a:ext cx="396115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accent1"/>
                  </a:solidFill>
                </a:rPr>
                <a:t>Vapes enthalten </a:t>
              </a:r>
              <a:br>
                <a:rPr lang="de-de" sz="2400" b="1" dirty="0">
                  <a:solidFill>
                    <a:schemeClr val="accent1"/>
                  </a:solidFill>
                </a:rPr>
              </a:br>
              <a:r>
                <a:rPr lang="de-de" sz="2400" b="1" dirty="0">
                  <a:solidFill>
                    <a:schemeClr val="accent1"/>
                  </a:solidFill>
                </a:rPr>
                <a:t>eine Trägerflüssigkeit, Nikotin und Aromastoffe</a:t>
              </a:r>
              <a:endParaRPr lang="en-US" sz="2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3FC36F-E26C-EC89-9EC2-3D8B62CAE25D}"/>
              </a:ext>
            </a:extLst>
          </p:cNvPr>
          <p:cNvSpPr txBox="1"/>
          <p:nvPr/>
        </p:nvSpPr>
        <p:spPr>
          <a:xfrm>
            <a:off x="1193801" y="1874324"/>
            <a:ext cx="3234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accent1"/>
                </a:solidFill>
              </a:rPr>
              <a:t>Eine Batterie erhitzt die Flüssigkeit und erzeugt Dampf, der eingeatmet wird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B70373-BE7F-05F1-145E-F554D994FCE1}"/>
              </a:ext>
            </a:extLst>
          </p:cNvPr>
          <p:cNvGrpSpPr/>
          <p:nvPr/>
        </p:nvGrpSpPr>
        <p:grpSpPr>
          <a:xfrm>
            <a:off x="5958758" y="4486247"/>
            <a:ext cx="5632877" cy="1867268"/>
            <a:chOff x="5974405" y="4328932"/>
            <a:chExt cx="5632877" cy="1867268"/>
          </a:xfrm>
        </p:grpSpPr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1B390AA8-A9BE-9FC2-E97F-DCBE0A9ABCF2}"/>
                </a:ext>
              </a:extLst>
            </p:cNvPr>
            <p:cNvCxnSpPr>
              <a:cxnSpLocks/>
            </p:cNvCxnSpPr>
            <p:nvPr/>
          </p:nvCxnSpPr>
          <p:spPr>
            <a:xfrm>
              <a:off x="5974405" y="4328932"/>
              <a:ext cx="1884805" cy="1493134"/>
            </a:xfrm>
            <a:prstGeom prst="curvedConnector3">
              <a:avLst>
                <a:gd name="adj1" fmla="val 38332"/>
              </a:avLst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E368B8-4B7F-A9AF-C7DC-4FE55F0C8628}"/>
                </a:ext>
              </a:extLst>
            </p:cNvPr>
            <p:cNvSpPr txBox="1"/>
            <p:nvPr/>
          </p:nvSpPr>
          <p:spPr>
            <a:xfrm>
              <a:off x="7995981" y="5365203"/>
              <a:ext cx="361130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accent1"/>
                  </a:solidFill>
                </a:rPr>
                <a:t>Der heiße Dampf kann die Lunge reizen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282AC7-29C1-17A3-F996-44F56D78510B}"/>
              </a:ext>
            </a:extLst>
          </p:cNvPr>
          <p:cNvGrpSpPr/>
          <p:nvPr/>
        </p:nvGrpSpPr>
        <p:grpSpPr>
          <a:xfrm>
            <a:off x="5963519" y="1971483"/>
            <a:ext cx="5628116" cy="2380342"/>
            <a:chOff x="5974405" y="1831003"/>
            <a:chExt cx="5628116" cy="23803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891C74-740B-FD10-D453-FE6AD3872992}"/>
                </a:ext>
              </a:extLst>
            </p:cNvPr>
            <p:cNvSpPr txBox="1"/>
            <p:nvPr/>
          </p:nvSpPr>
          <p:spPr>
            <a:xfrm>
              <a:off x="8180859" y="2998593"/>
              <a:ext cx="342166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accent1"/>
                  </a:solidFill>
                </a:rPr>
                <a:t>Wie bei Zigaretten macht Nikotin süchtig</a:t>
              </a:r>
            </a:p>
          </p:txBody>
        </p:sp>
        <p:pic>
          <p:nvPicPr>
            <p:cNvPr id="28" name="Graphic 27" descr="Gehirnumriss">
              <a:extLst>
                <a:ext uri="{FF2B5EF4-FFF2-40B4-BE49-F238E27FC236}">
                  <a16:creationId xmlns:a16="http://schemas.microsoft.com/office/drawing/2014/main" id="{65F334A7-C7D6-785B-E0FA-8A925AC26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59210" y="1831003"/>
              <a:ext cx="1224987" cy="1224987"/>
            </a:xfrm>
            <a:prstGeom prst="rect">
              <a:avLst/>
            </a:prstGeom>
          </p:spPr>
        </p:pic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3437D2A5-B408-0B49-83B7-D2905EE58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4405" y="2529068"/>
              <a:ext cx="1814454" cy="1682277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Lunge mit durchgehender Füllung">
            <a:extLst>
              <a:ext uri="{FF2B5EF4-FFF2-40B4-BE49-F238E27FC236}">
                <a16:creationId xmlns:a16="http://schemas.microsoft.com/office/drawing/2014/main" id="{E24D4528-B946-E866-2A01-2B75A5466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3311" y="4486247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Warum ist Vapen ein Problem?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470279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de" dirty="0"/>
              <a:t>Vapes wurden erfunden, um Menschen dabei zu helfen, mit dem Rauchen aufzuhören.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de" dirty="0"/>
              <a:t>Vapes gibt es noch nicht lange genug, um die langfristigen Auswirkungen auf die Gesundheit zu verstehen.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de" dirty="0"/>
              <a:t>Menschen, die nie geraucht haben (vor allem junge Menschen), beginnen mit dem Vapen.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de" dirty="0"/>
              <a:t>Junge Menschen werden nikotinsüchtig. </a:t>
            </a:r>
          </a:p>
        </p:txBody>
      </p:sp>
      <p:pic>
        <p:nvPicPr>
          <p:cNvPr id="6" name="Picture 5" descr="Eine Person, die eine E-Zigarette raucht.&#10;&#10;Beschreibung automatisch generiert">
            <a:extLst>
              <a:ext uri="{FF2B5EF4-FFF2-40B4-BE49-F238E27FC236}">
                <a16:creationId xmlns:a16="http://schemas.microsoft.com/office/drawing/2014/main" id="{7D287BDF-15CA-A4FE-3622-7F218EEF6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72032"/>
            <a:ext cx="6095999" cy="538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9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B0311BB-62FC-742A-3B2A-4C10CC25B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1488" y="1152525"/>
            <a:ext cx="41148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2C55C99-C765-9BEB-6030-9BE70678E5EC}"/>
              </a:ext>
            </a:extLst>
          </p:cNvPr>
          <p:cNvSpPr/>
          <p:nvPr/>
        </p:nvSpPr>
        <p:spPr>
          <a:xfrm>
            <a:off x="110740" y="270481"/>
            <a:ext cx="3198517" cy="319851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3400"/>
              </a:lnSpc>
            </a:pPr>
            <a:r>
              <a:rPr lang="de-de" sz="2200" b="1" dirty="0">
                <a:solidFill>
                  <a:schemeClr val="bg1"/>
                </a:solidFill>
              </a:rPr>
              <a:t>Gesundheitliche Auswirkungen des Vapens</a:t>
            </a:r>
            <a:endParaRPr lang="en-GB" sz="2200" b="1" dirty="0">
              <a:solidFill>
                <a:schemeClr val="bg1"/>
              </a:solidFill>
            </a:endParaRPr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4625A6D2-A992-A099-E1D6-12F2E42A1868}"/>
              </a:ext>
            </a:extLst>
          </p:cNvPr>
          <p:cNvSpPr/>
          <p:nvPr/>
        </p:nvSpPr>
        <p:spPr>
          <a:xfrm>
            <a:off x="8427350" y="962752"/>
            <a:ext cx="2672450" cy="1460047"/>
          </a:xfrm>
          <a:prstGeom prst="borderCallout1">
            <a:avLst>
              <a:gd name="adj1" fmla="val 50392"/>
              <a:gd name="adj2" fmla="val -304"/>
              <a:gd name="adj3" fmla="val 47127"/>
              <a:gd name="adj4" fmla="val -38768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Sucht</a:t>
            </a:r>
          </a:p>
          <a:p>
            <a:pPr algn="ctr"/>
            <a:r>
              <a:rPr lang="de-de" b="1" dirty="0">
                <a:solidFill>
                  <a:schemeClr val="accent1"/>
                </a:solidFill>
              </a:rPr>
              <a:t>Angst</a:t>
            </a:r>
          </a:p>
          <a:p>
            <a:pPr algn="ctr"/>
            <a:r>
              <a:rPr lang="de-de" b="1" dirty="0">
                <a:solidFill>
                  <a:schemeClr val="accent1"/>
                </a:solidFill>
              </a:rPr>
              <a:t>Gedächtnisprobleme</a:t>
            </a:r>
          </a:p>
          <a:p>
            <a:pPr algn="ctr"/>
            <a:r>
              <a:rPr lang="de-de" b="1" dirty="0">
                <a:solidFill>
                  <a:schemeClr val="accent1"/>
                </a:solidFill>
              </a:rPr>
              <a:t>Schlafprobleme 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793535-57EF-4F0E-34A9-4CA8520B8383}"/>
              </a:ext>
            </a:extLst>
          </p:cNvPr>
          <p:cNvSpPr/>
          <p:nvPr/>
        </p:nvSpPr>
        <p:spPr>
          <a:xfrm>
            <a:off x="2184401" y="4763922"/>
            <a:ext cx="2668358" cy="1131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Exposition gegenüber potenziell schädlichen Chemikalien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4" name="Call-out: Line 23">
            <a:extLst>
              <a:ext uri="{FF2B5EF4-FFF2-40B4-BE49-F238E27FC236}">
                <a16:creationId xmlns:a16="http://schemas.microsoft.com/office/drawing/2014/main" id="{927DC9AB-FDA3-3E4F-553F-725421F5CBF9}"/>
              </a:ext>
            </a:extLst>
          </p:cNvPr>
          <p:cNvSpPr/>
          <p:nvPr/>
        </p:nvSpPr>
        <p:spPr>
          <a:xfrm>
            <a:off x="3254146" y="2866812"/>
            <a:ext cx="2373085" cy="1249647"/>
          </a:xfrm>
          <a:prstGeom prst="borderCallout1">
            <a:avLst>
              <a:gd name="adj1" fmla="val 48699"/>
              <a:gd name="adj2" fmla="val 99980"/>
              <a:gd name="adj3" fmla="val 80348"/>
              <a:gd name="adj4" fmla="val 14581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Lungenschädigung</a:t>
            </a:r>
          </a:p>
          <a:p>
            <a:pPr algn="ctr"/>
            <a:r>
              <a:rPr lang="de-de" b="1" dirty="0">
                <a:solidFill>
                  <a:schemeClr val="accent1"/>
                </a:solidFill>
              </a:rPr>
              <a:t>Chronischer Husten</a:t>
            </a:r>
          </a:p>
          <a:p>
            <a:pPr algn="ctr"/>
            <a:r>
              <a:rPr lang="de-de" b="1" dirty="0">
                <a:solidFill>
                  <a:schemeClr val="accent1"/>
                </a:solidFill>
              </a:rPr>
              <a:t>Asthmaanfälle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6" name="Call-out: Line 25">
            <a:extLst>
              <a:ext uri="{FF2B5EF4-FFF2-40B4-BE49-F238E27FC236}">
                <a16:creationId xmlns:a16="http://schemas.microsoft.com/office/drawing/2014/main" id="{7DC5168F-AE32-6167-E654-1DBC80B1B70D}"/>
              </a:ext>
            </a:extLst>
          </p:cNvPr>
          <p:cNvSpPr/>
          <p:nvPr/>
        </p:nvSpPr>
        <p:spPr>
          <a:xfrm>
            <a:off x="3906607" y="991898"/>
            <a:ext cx="2373085" cy="1249647"/>
          </a:xfrm>
          <a:prstGeom prst="borderCallout1">
            <a:avLst>
              <a:gd name="adj1" fmla="val 98775"/>
              <a:gd name="adj2" fmla="val 100439"/>
              <a:gd name="adj3" fmla="val 119799"/>
              <a:gd name="adj4" fmla="val 14084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Möglicher Zusammenhang mit Zahnfleischent-zündungen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D2B113F-B72B-FD96-908C-00465C86B0BB}"/>
              </a:ext>
            </a:extLst>
          </p:cNvPr>
          <p:cNvSpPr/>
          <p:nvPr/>
        </p:nvSpPr>
        <p:spPr>
          <a:xfrm>
            <a:off x="9004300" y="2749524"/>
            <a:ext cx="2844124" cy="146004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Aufgrund der Nikotinsucht ist es wahrscheinlicher, 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1" dirty="0">
                <a:solidFill>
                  <a:schemeClr val="accent1"/>
                </a:solidFill>
              </a:rPr>
              <a:t>mit dem Rauchen 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1" dirty="0">
                <a:solidFill>
                  <a:schemeClr val="accent1"/>
                </a:solidFill>
              </a:rPr>
              <a:t>zu beginnen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D7D497-6B7A-EBCC-50ED-637DA1A9710A}"/>
              </a:ext>
            </a:extLst>
          </p:cNvPr>
          <p:cNvSpPr/>
          <p:nvPr/>
        </p:nvSpPr>
        <p:spPr>
          <a:xfrm>
            <a:off x="9320888" y="4763922"/>
            <a:ext cx="2680612" cy="1131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Es ist unklar, welche langfristigen Auswirkungen es haben könnte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4" grpId="0" animBg="1"/>
      <p:bldP spid="26" grpId="0" animBg="1"/>
      <p:bldP spid="28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9DE6E05-A377-6538-0BFA-956714C9638C}"/>
              </a:ext>
            </a:extLst>
          </p:cNvPr>
          <p:cNvSpPr/>
          <p:nvPr/>
        </p:nvSpPr>
        <p:spPr>
          <a:xfrm>
            <a:off x="0" y="4263093"/>
            <a:ext cx="6096000" cy="261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443249-CDC5-9609-BA49-1617862A8235}"/>
              </a:ext>
            </a:extLst>
          </p:cNvPr>
          <p:cNvSpPr/>
          <p:nvPr/>
        </p:nvSpPr>
        <p:spPr>
          <a:xfrm>
            <a:off x="6096000" y="1630511"/>
            <a:ext cx="6096000" cy="261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304800" y="144125"/>
            <a:ext cx="115823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4800" dirty="0">
                <a:solidFill>
                  <a:schemeClr val="bg1"/>
                </a:solidFill>
              </a:rPr>
              <a:t>Warum Vapen für Jugendliche besonders riskant ist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36E53A-7751-B370-0230-1444400CBEE3}"/>
              </a:ext>
            </a:extLst>
          </p:cNvPr>
          <p:cNvSpPr txBox="1"/>
          <p:nvPr/>
        </p:nvSpPr>
        <p:spPr>
          <a:xfrm>
            <a:off x="766308" y="1904459"/>
            <a:ext cx="48536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accent1"/>
                </a:solidFill>
              </a:rPr>
              <a:t>Die Lunge von Teenagern befindet sich noch in der Entwicklung und ist daher anfälliger für Schäden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C4BCB4-5A2B-82BF-CF13-9E70ED1CBBFE}"/>
              </a:ext>
            </a:extLst>
          </p:cNvPr>
          <p:cNvSpPr txBox="1"/>
          <p:nvPr/>
        </p:nvSpPr>
        <p:spPr>
          <a:xfrm>
            <a:off x="6670561" y="1904458"/>
            <a:ext cx="5105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accent1"/>
                </a:solidFill>
              </a:rPr>
              <a:t>Das Gehirn von Teenagern befindet sich noch in der Entwicklung und wird daher leichter süchtig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FB645-6DFB-F3E9-E991-83D9A295657A}"/>
              </a:ext>
            </a:extLst>
          </p:cNvPr>
          <p:cNvSpPr txBox="1"/>
          <p:nvPr/>
        </p:nvSpPr>
        <p:spPr>
          <a:xfrm>
            <a:off x="6381977" y="4441399"/>
            <a:ext cx="5594123" cy="2372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de-de" sz="3200" dirty="0">
                <a:solidFill>
                  <a:schemeClr val="accent3"/>
                </a:solidFill>
              </a:rPr>
              <a:t>Je früher du anfängst und je länger du vapest, desto wahrscheinlicher ist es, dass es zu gesundheitlichen Problemen kommt </a:t>
            </a:r>
            <a:endParaRPr lang="en-GB" sz="3200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D1581-A8A4-1627-5C28-B32F62CF44BD}"/>
              </a:ext>
            </a:extLst>
          </p:cNvPr>
          <p:cNvSpPr txBox="1"/>
          <p:nvPr/>
        </p:nvSpPr>
        <p:spPr>
          <a:xfrm>
            <a:off x="619351" y="4422741"/>
            <a:ext cx="4755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Eine frühe Nikotinabhängigkeit kann dazu führen, dass man später eher raucht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2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aufnahme eines jungen Menschen, der eine Zigarette zerbricht&#10;&#10;Beschreibung automatisch generiert">
            <a:extLst>
              <a:ext uri="{FF2B5EF4-FFF2-40B4-BE49-F238E27FC236}">
                <a16:creationId xmlns:a16="http://schemas.microsoft.com/office/drawing/2014/main" id="{2DA7A59D-9411-708A-6DC2-A5051AD28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1343"/>
            <a:ext cx="12192000" cy="9144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7665BF-F71B-3A72-7C62-65E6026B6A70}"/>
              </a:ext>
            </a:extLst>
          </p:cNvPr>
          <p:cNvSpPr/>
          <p:nvPr/>
        </p:nvSpPr>
        <p:spPr>
          <a:xfrm>
            <a:off x="163285" y="5475513"/>
            <a:ext cx="11865429" cy="1284515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5500"/>
              </a:lnSpc>
            </a:pPr>
            <a:r>
              <a:rPr lang="de-de" sz="4900" dirty="0">
                <a:solidFill>
                  <a:schemeClr val="bg1"/>
                </a:solidFill>
              </a:rPr>
              <a:t>Warum ist Rauchen so ein großes Problem?</a:t>
            </a:r>
          </a:p>
        </p:txBody>
      </p:sp>
    </p:spTree>
    <p:extLst>
      <p:ext uri="{BB962C8B-B14F-4D97-AF65-F5344CB8AC3E}">
        <p14:creationId xmlns:p14="http://schemas.microsoft.com/office/powerpoint/2010/main" val="4083343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Rauchen vs. Vapen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B802B741-E80A-BF3D-984B-DDEE70729C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861257"/>
              </p:ext>
            </p:extLst>
          </p:nvPr>
        </p:nvGraphicFramePr>
        <p:xfrm>
          <a:off x="544285" y="1788117"/>
          <a:ext cx="11103430" cy="459723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17591">
                  <a:extLst>
                    <a:ext uri="{9D8B030D-6E8A-4147-A177-3AD203B41FA5}">
                      <a16:colId xmlns:a16="http://schemas.microsoft.com/office/drawing/2014/main" val="595009121"/>
                    </a:ext>
                  </a:extLst>
                </a:gridCol>
                <a:gridCol w="4254610">
                  <a:extLst>
                    <a:ext uri="{9D8B030D-6E8A-4147-A177-3AD203B41FA5}">
                      <a16:colId xmlns:a16="http://schemas.microsoft.com/office/drawing/2014/main" val="3115880190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366067023"/>
                    </a:ext>
                  </a:extLst>
                </a:gridCol>
              </a:tblGrid>
              <a:tr h="925118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(Zigaretten) rauchen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(E-Zigaretten) vapen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487671"/>
                  </a:ext>
                </a:extLst>
              </a:tr>
              <a:tr h="799510">
                <a:tc>
                  <a:txBody>
                    <a:bodyPr/>
                    <a:lstStyle/>
                    <a:p>
                      <a:pPr algn="l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Was es ist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025853"/>
                  </a:ext>
                </a:extLst>
              </a:tr>
              <a:tr h="973745">
                <a:tc>
                  <a:txBody>
                    <a:bodyPr/>
                    <a:lstStyle/>
                    <a:p>
                      <a:pPr algn="l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Was es enthält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207509"/>
                  </a:ext>
                </a:extLst>
              </a:tr>
              <a:tr h="973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Gesetze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633782"/>
                  </a:ext>
                </a:extLst>
              </a:tr>
              <a:tr h="925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Gesundheitliche Auswirkungen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11016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661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ne Gruppe von Menschen steht auf einem Feld&#10;&#10;Beschreibung automatisch generiert">
            <a:extLst>
              <a:ext uri="{FF2B5EF4-FFF2-40B4-BE49-F238E27FC236}">
                <a16:creationId xmlns:a16="http://schemas.microsoft.com/office/drawing/2014/main" id="{240A1B40-77D5-4B62-DC29-D9565BA61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pic>
        <p:nvPicPr>
          <p:cNvPr id="2" name="Picture 1" descr="Eine Nahaufnahme eines Logos&#10;&#10;Beschreibung automatisch generiert">
            <a:extLst>
              <a:ext uri="{FF2B5EF4-FFF2-40B4-BE49-F238E27FC236}">
                <a16:creationId xmlns:a16="http://schemas.microsoft.com/office/drawing/2014/main" id="{AA7C4F4F-80EE-03D4-49A5-64EDCEC7A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769" y="6117772"/>
            <a:ext cx="977296" cy="5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enumriss">
              <a:extLst>
                <a:ext uri="{FF2B5EF4-FFF2-40B4-BE49-F238E27FC236}">
                  <a16:creationId xmlns:a16="http://schemas.microsoft.com/office/drawing/2014/main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13389" y="2182309"/>
              <a:ext cx="2553172" cy="255317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58FC71-9070-1BCF-04A6-D2EC119E6639}"/>
                </a:ext>
              </a:extLst>
            </p:cNvPr>
            <p:cNvSpPr txBox="1"/>
            <p:nvPr/>
          </p:nvSpPr>
          <p:spPr>
            <a:xfrm>
              <a:off x="1963826" y="4619877"/>
              <a:ext cx="3536137" cy="1260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de-de" sz="2000" b="1" dirty="0">
                  <a:solidFill>
                    <a:schemeClr val="tx2"/>
                  </a:solidFill>
                </a:rPr>
                <a:t>Lungen- und Herzkrankheiten, Krebs und viele andere gesundheitliche Probleme verursachen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999042" y="4989209"/>
              <a:ext cx="30326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</a:rPr>
                <a:t>Zu einem frühen </a:t>
              </a:r>
              <a:br>
                <a:rPr lang="de-de" sz="2000" b="1" dirty="0">
                  <a:solidFill>
                    <a:schemeClr val="bg1"/>
                  </a:solidFill>
                </a:rPr>
              </a:br>
              <a:r>
                <a:rPr lang="de-de" sz="2000" b="1" dirty="0">
                  <a:solidFill>
                    <a:schemeClr val="bg1"/>
                  </a:solidFill>
                </a:rPr>
                <a:t>Tod führen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Rauchen </a:t>
            </a:r>
            <a:r>
              <a:rPr lang="de-DE" sz="6600" dirty="0">
                <a:solidFill>
                  <a:schemeClr val="bg1"/>
                </a:solidFill>
              </a:rPr>
              <a:t>kann ...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17" name="Graphic 16" descr="Schädelumriss">
            <a:extLst>
              <a:ext uri="{FF2B5EF4-FFF2-40B4-BE49-F238E27FC236}">
                <a16:creationId xmlns:a16="http://schemas.microsoft.com/office/drawing/2014/main" id="{E9342AF7-7764-7B15-77A8-3DCE44EB9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53065" y="2352361"/>
            <a:ext cx="2553172" cy="255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5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764146" y="4547522"/>
              <a:ext cx="3510877" cy="14773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de-de" sz="2400" b="1" dirty="0">
                  <a:solidFill>
                    <a:schemeClr val="bg1"/>
                  </a:solidFill>
                </a:rPr>
                <a:t>Sehr süchtig machen – wenn man einmal damit anfängt, ist es sehr schwer aufzuhören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Rauchen </a:t>
            </a:r>
            <a:r>
              <a:rPr lang="de-DE" sz="6600" dirty="0">
                <a:solidFill>
                  <a:schemeClr val="bg1"/>
                </a:solidFill>
              </a:rPr>
              <a:t>kann ...</a:t>
            </a:r>
            <a:r>
              <a:rPr lang="de-de" sz="6600" dirty="0">
                <a:solidFill>
                  <a:schemeClr val="bg1"/>
                </a:solidFill>
              </a:rPr>
              <a:t> 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12" name="Graphic 11" descr="Rauchen mit durchgehender Füllung">
            <a:extLst>
              <a:ext uri="{FF2B5EF4-FFF2-40B4-BE49-F238E27FC236}">
                <a16:creationId xmlns:a16="http://schemas.microsoft.com/office/drawing/2014/main" id="{C29159B0-B68D-8F69-98AA-32CEC48B0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2141" y="2667237"/>
            <a:ext cx="1885949" cy="18859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8AA622-6AE6-E8A6-62D0-CC5F78347B09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290639" y="1988858"/>
            <a:chExt cx="4533900" cy="45339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AF2935-26A4-9047-C324-16EEF07EB743}"/>
                </a:ext>
              </a:extLst>
            </p:cNvPr>
            <p:cNvGrpSpPr/>
            <p:nvPr/>
          </p:nvGrpSpPr>
          <p:grpSpPr>
            <a:xfrm>
              <a:off x="1290639" y="1988858"/>
              <a:ext cx="4533900" cy="4533900"/>
              <a:chOff x="1418265" y="1960951"/>
              <a:chExt cx="4533900" cy="4533900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C63245CD-76E0-BE0D-F1FE-2B1D66782FDA}"/>
                  </a:ext>
                </a:extLst>
              </p:cNvPr>
              <p:cNvSpPr/>
              <p:nvPr/>
            </p:nvSpPr>
            <p:spPr>
              <a:xfrm>
                <a:off x="1418265" y="1960951"/>
                <a:ext cx="4533900" cy="45339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58FC71-9070-1BCF-04A6-D2EC119E6639}"/>
                  </a:ext>
                </a:extLst>
              </p:cNvPr>
              <p:cNvSpPr txBox="1"/>
              <p:nvPr/>
            </p:nvSpPr>
            <p:spPr>
              <a:xfrm>
                <a:off x="1711865" y="4556237"/>
                <a:ext cx="3926786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2800"/>
                  </a:lnSpc>
                </a:pPr>
                <a:r>
                  <a:rPr lang="de-de" sz="2400" b="1" dirty="0">
                    <a:solidFill>
                      <a:schemeClr val="tx2"/>
                    </a:solidFill>
                  </a:rPr>
                  <a:t>Nichtraucher krank machen, wenn sie sich in der Nähe aufhalten und den Rauch einatmen </a:t>
                </a:r>
                <a:endParaRPr lang="en-GB" sz="2400" b="1" dirty="0">
                  <a:solidFill>
                    <a:schemeClr val="tx2"/>
                  </a:solidFill>
                </a:endParaRPr>
              </a:p>
            </p:txBody>
          </p:sp>
        </p:grpSp>
        <p:pic>
          <p:nvPicPr>
            <p:cNvPr id="13" name="Picture 2" descr="Schwierigkeiten beim Atmen – Kostenlose gesundheitsbezogene und medizinische Icons">
              <a:extLst>
                <a:ext uri="{FF2B5EF4-FFF2-40B4-BE49-F238E27FC236}">
                  <a16:creationId xmlns:a16="http://schemas.microsoft.com/office/drawing/2014/main" id="{77225A63-0EAB-F06C-3C42-6E929824D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2474" y="2686148"/>
              <a:ext cx="1797480" cy="1797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607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9DE6E05-A377-6538-0BFA-956714C9638C}"/>
              </a:ext>
            </a:extLst>
          </p:cNvPr>
          <p:cNvSpPr/>
          <p:nvPr/>
        </p:nvSpPr>
        <p:spPr>
          <a:xfrm>
            <a:off x="0" y="4263093"/>
            <a:ext cx="6096000" cy="261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FF3636-D934-6E8E-EBFE-864FC219E964}"/>
              </a:ext>
            </a:extLst>
          </p:cNvPr>
          <p:cNvSpPr/>
          <p:nvPr/>
        </p:nvSpPr>
        <p:spPr>
          <a:xfrm>
            <a:off x="1584068" y="4753937"/>
            <a:ext cx="1210258" cy="1263562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O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443249-CDC5-9609-BA49-1617862A8235}"/>
              </a:ext>
            </a:extLst>
          </p:cNvPr>
          <p:cNvSpPr/>
          <p:nvPr/>
        </p:nvSpPr>
        <p:spPr>
          <a:xfrm>
            <a:off x="6096000" y="1630511"/>
            <a:ext cx="6096000" cy="261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261258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>
                <a:solidFill>
                  <a:schemeClr val="bg1"/>
                </a:solidFill>
              </a:rPr>
              <a:t>Rauch enthält 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C016B-4F5B-520D-FDC6-CC21008A3DB1}"/>
              </a:ext>
            </a:extLst>
          </p:cNvPr>
          <p:cNvSpPr txBox="1"/>
          <p:nvPr/>
        </p:nvSpPr>
        <p:spPr>
          <a:xfrm>
            <a:off x="7157357" y="2645318"/>
            <a:ext cx="3500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accent1"/>
                </a:solidFill>
              </a:rPr>
              <a:t>Teer</a:t>
            </a:r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D86C4E-5010-1209-AE70-5038FA1E05B6}"/>
              </a:ext>
            </a:extLst>
          </p:cNvPr>
          <p:cNvSpPr txBox="1"/>
          <p:nvPr/>
        </p:nvSpPr>
        <p:spPr>
          <a:xfrm>
            <a:off x="2489954" y="4887257"/>
            <a:ext cx="3705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bg1"/>
                </a:solidFill>
              </a:rPr>
              <a:t>Kohlen-monoxid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64C0C4-EEE2-B9D9-12A4-F24DF43A864D}"/>
              </a:ext>
            </a:extLst>
          </p:cNvPr>
          <p:cNvSpPr txBox="1"/>
          <p:nvPr/>
        </p:nvSpPr>
        <p:spPr>
          <a:xfrm>
            <a:off x="7157357" y="4950490"/>
            <a:ext cx="415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accent3"/>
                </a:solidFill>
              </a:rPr>
              <a:t>Über 4.000 andere Chemikalien</a:t>
            </a:r>
            <a:endParaRPr lang="en-GB" sz="3600" b="1" dirty="0">
              <a:solidFill>
                <a:schemeClr val="accent3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801B60-AF84-A31B-5C43-A71DA4E881A5}"/>
              </a:ext>
            </a:extLst>
          </p:cNvPr>
          <p:cNvSpPr/>
          <p:nvPr/>
        </p:nvSpPr>
        <p:spPr>
          <a:xfrm>
            <a:off x="412880" y="4950490"/>
            <a:ext cx="1475014" cy="14750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843D3F-CB22-7D76-BF12-253556934BE8}"/>
              </a:ext>
            </a:extLst>
          </p:cNvPr>
          <p:cNvGrpSpPr/>
          <p:nvPr/>
        </p:nvGrpSpPr>
        <p:grpSpPr>
          <a:xfrm>
            <a:off x="505457" y="2249352"/>
            <a:ext cx="5383713" cy="1534606"/>
            <a:chOff x="505457" y="2249352"/>
            <a:chExt cx="5383713" cy="15346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36E53A-7751-B370-0230-1444400CBEE3}"/>
                </a:ext>
              </a:extLst>
            </p:cNvPr>
            <p:cNvSpPr txBox="1"/>
            <p:nvPr/>
          </p:nvSpPr>
          <p:spPr>
            <a:xfrm>
              <a:off x="2388636" y="2594907"/>
              <a:ext cx="3500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olidFill>
                    <a:schemeClr val="accent1"/>
                  </a:solidFill>
                </a:rPr>
                <a:t>Nikotin</a:t>
              </a:r>
              <a:endParaRPr lang="en-GB" sz="3600" b="1" dirty="0">
                <a:solidFill>
                  <a:schemeClr val="accent1"/>
                </a:solidFill>
              </a:endParaRPr>
            </a:p>
          </p:txBody>
        </p:sp>
        <p:pic>
          <p:nvPicPr>
            <p:cNvPr id="1026" name="Picture 2" descr="Nicht definiert">
              <a:extLst>
                <a:ext uri="{FF2B5EF4-FFF2-40B4-BE49-F238E27FC236}">
                  <a16:creationId xmlns:a16="http://schemas.microsoft.com/office/drawing/2014/main" id="{A435B68A-7D8D-EC44-B6BF-1F7D3959A1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57" y="2249352"/>
              <a:ext cx="2096229" cy="1534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Graphic 21" descr="Wasser mit durchgehender Füllung">
            <a:extLst>
              <a:ext uri="{FF2B5EF4-FFF2-40B4-BE49-F238E27FC236}">
                <a16:creationId xmlns:a16="http://schemas.microsoft.com/office/drawing/2014/main" id="{8BF75294-A467-AA1A-7665-8840BA077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1230" y="2249352"/>
            <a:ext cx="1455810" cy="145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/>
      <p:bldP spid="15" grpId="0"/>
      <p:bldP spid="18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ine Person, die auf einer Couch sitzt&#10;&#10;Beschreibung automatisch generiert">
            <a:extLst>
              <a:ext uri="{FF2B5EF4-FFF2-40B4-BE49-F238E27FC236}">
                <a16:creationId xmlns:a16="http://schemas.microsoft.com/office/drawing/2014/main" id="{08DE367A-25E9-7335-C0C3-61F3FAC452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290745" y="4539343"/>
            <a:ext cx="5369826" cy="192677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>
              <a:lnSpc>
                <a:spcPts val="5300"/>
              </a:lnSpc>
            </a:pPr>
            <a:r>
              <a:rPr lang="de-de" sz="3700" dirty="0">
                <a:solidFill>
                  <a:schemeClr val="accent2"/>
                </a:solidFill>
              </a:rPr>
              <a:t>Welche Auswirkungen hat Rauchen auf </a:t>
            </a:r>
          </a:p>
          <a:p>
            <a:pPr algn="ctr">
              <a:lnSpc>
                <a:spcPts val="5300"/>
              </a:lnSpc>
            </a:pPr>
            <a:r>
              <a:rPr lang="de-de" sz="3700" dirty="0">
                <a:solidFill>
                  <a:schemeClr val="accent2"/>
                </a:solidFill>
              </a:rPr>
              <a:t>den Körper?</a:t>
            </a:r>
          </a:p>
        </p:txBody>
      </p:sp>
    </p:spTree>
    <p:extLst>
      <p:ext uri="{BB962C8B-B14F-4D97-AF65-F5344CB8AC3E}">
        <p14:creationId xmlns:p14="http://schemas.microsoft.com/office/powerpoint/2010/main" val="1077059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4AF54E0-6593-E967-87A6-D670B662EFB0}"/>
              </a:ext>
            </a:extLst>
          </p:cNvPr>
          <p:cNvGrpSpPr/>
          <p:nvPr/>
        </p:nvGrpSpPr>
        <p:grpSpPr>
          <a:xfrm>
            <a:off x="0" y="4284133"/>
            <a:ext cx="3814993" cy="2573866"/>
            <a:chOff x="8381999" y="3984978"/>
            <a:chExt cx="3814993" cy="2573866"/>
          </a:xfrm>
        </p:grpSpPr>
        <p:sp>
          <p:nvSpPr>
            <p:cNvPr id="5" name="Rectangle 4">
              <a:hlinkClick r:id="rId3"/>
              <a:extLst>
                <a:ext uri="{FF2B5EF4-FFF2-40B4-BE49-F238E27FC236}">
                  <a16:creationId xmlns:a16="http://schemas.microsoft.com/office/drawing/2014/main" id="{8E5EA79C-2293-0238-8CB1-40F39604972D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8BC19C1-765C-D753-290C-0E026E513F66}"/>
                </a:ext>
              </a:extLst>
            </p:cNvPr>
            <p:cNvSpPr/>
            <p:nvPr/>
          </p:nvSpPr>
          <p:spPr>
            <a:xfrm>
              <a:off x="8504659" y="4833823"/>
              <a:ext cx="3525415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b="1" dirty="0">
                  <a:solidFill>
                    <a:schemeClr val="accent1"/>
                  </a:solidFill>
                </a:rPr>
                <a:t>Sieh dir ein Video zu den Auswirkungen des Rauchens auf den Körper an </a:t>
              </a:r>
              <a:r>
                <a:rPr lang="de-de" sz="1050" b="1" dirty="0">
                  <a:solidFill>
                    <a:schemeClr val="accent1"/>
                  </a:solidFill>
                  <a:hlinkClick r:id="rId3"/>
                </a:rPr>
                <a:t>https://www.ted.com/talks/krishna_sudhir_how_do_cigarettes_affect_the_body?language=en</a:t>
              </a:r>
              <a:r>
                <a:rPr lang="de-de" sz="1050" b="1" dirty="0">
                  <a:solidFill>
                    <a:schemeClr val="accent1"/>
                  </a:solidFill>
                </a:rPr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D064AD9-3DE5-08AA-DA7F-35263769AECD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Spiel mit durchgehender Füllung">
                <a:extLst>
                  <a:ext uri="{FF2B5EF4-FFF2-40B4-BE49-F238E27FC236}">
                    <a16:creationId xmlns:a16="http://schemas.microsoft.com/office/drawing/2014/main" id="{A3A2DF86-502D-7334-B220-157ECC34A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mit durchgehender Füllung">
                <a:extLst>
                  <a:ext uri="{FF2B5EF4-FFF2-40B4-BE49-F238E27FC236}">
                    <a16:creationId xmlns:a16="http://schemas.microsoft.com/office/drawing/2014/main" id="{5B80AF1D-B2DB-A1CB-D880-ABAB8FEC34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0311BB-62FC-742A-3B2A-4C10CC25B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8915" y="1152525"/>
            <a:ext cx="41148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2C55C99-C765-9BEB-6030-9BE70678E5EC}"/>
              </a:ext>
            </a:extLst>
          </p:cNvPr>
          <p:cNvSpPr/>
          <p:nvPr/>
        </p:nvSpPr>
        <p:spPr>
          <a:xfrm>
            <a:off x="110740" y="270481"/>
            <a:ext cx="3714687" cy="371468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4100"/>
              </a:lnSpc>
            </a:pPr>
            <a:r>
              <a:rPr lang="de-de" sz="3300" b="1" dirty="0">
                <a:solidFill>
                  <a:schemeClr val="bg1"/>
                </a:solidFill>
              </a:rPr>
              <a:t>Rauchen wirkt sich auf jeden Teil des Körpers aus</a:t>
            </a:r>
            <a:endParaRPr lang="en-GB" sz="3300" b="1" dirty="0">
              <a:solidFill>
                <a:schemeClr val="bg1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4625A6D2-A992-A099-E1D6-12F2E42A1868}"/>
              </a:ext>
            </a:extLst>
          </p:cNvPr>
          <p:cNvSpPr/>
          <p:nvPr/>
        </p:nvSpPr>
        <p:spPr>
          <a:xfrm>
            <a:off x="8882744" y="368073"/>
            <a:ext cx="2928256" cy="655184"/>
          </a:xfrm>
          <a:prstGeom prst="borderCallout1">
            <a:avLst>
              <a:gd name="adj1" fmla="val 101836"/>
              <a:gd name="adj2" fmla="val 439"/>
              <a:gd name="adj3" fmla="val 202952"/>
              <a:gd name="adj4" fmla="val -26229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Gehirn: </a:t>
            </a:r>
            <a:r>
              <a:rPr lang="de-de" dirty="0">
                <a:solidFill>
                  <a:schemeClr val="accent1"/>
                </a:solidFill>
              </a:rPr>
              <a:t>Sucht, Schlaganfall, Angst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333B5669-B6BA-26CC-62CF-06995FF12BE3}"/>
              </a:ext>
            </a:extLst>
          </p:cNvPr>
          <p:cNvSpPr/>
          <p:nvPr/>
        </p:nvSpPr>
        <p:spPr>
          <a:xfrm>
            <a:off x="8969830" y="1283834"/>
            <a:ext cx="2928256" cy="655184"/>
          </a:xfrm>
          <a:prstGeom prst="borderCallout1">
            <a:avLst>
              <a:gd name="adj1" fmla="val 101836"/>
              <a:gd name="adj2" fmla="val 439"/>
              <a:gd name="adj3" fmla="val 107163"/>
              <a:gd name="adj4" fmla="val -23208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Augen: </a:t>
            </a:r>
            <a:r>
              <a:rPr lang="de-de" dirty="0">
                <a:solidFill>
                  <a:schemeClr val="accent1"/>
                </a:solidFill>
              </a:rPr>
              <a:t>Blindheit, Katarakte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1" name="Call-out: Line 20">
            <a:extLst>
              <a:ext uri="{FF2B5EF4-FFF2-40B4-BE49-F238E27FC236}">
                <a16:creationId xmlns:a16="http://schemas.microsoft.com/office/drawing/2014/main" id="{E8DD8105-064F-B97F-10CA-FE2F1F1A54E9}"/>
              </a:ext>
            </a:extLst>
          </p:cNvPr>
          <p:cNvSpPr/>
          <p:nvPr/>
        </p:nvSpPr>
        <p:spPr>
          <a:xfrm>
            <a:off x="9346288" y="2582123"/>
            <a:ext cx="2373085" cy="711314"/>
          </a:xfrm>
          <a:prstGeom prst="borderCallout1">
            <a:avLst>
              <a:gd name="adj1" fmla="val 101836"/>
              <a:gd name="adj2" fmla="val 439"/>
              <a:gd name="adj3" fmla="val 220265"/>
              <a:gd name="adj4" fmla="val -49140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Herz: </a:t>
            </a:r>
            <a:r>
              <a:rPr lang="de-de" dirty="0">
                <a:solidFill>
                  <a:schemeClr val="accent1"/>
                </a:solidFill>
              </a:rPr>
              <a:t>Herzkrankheit, Herzinfarkt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3" name="Call-out: Line 22">
            <a:extLst>
              <a:ext uri="{FF2B5EF4-FFF2-40B4-BE49-F238E27FC236}">
                <a16:creationId xmlns:a16="http://schemas.microsoft.com/office/drawing/2014/main" id="{67793535-57EF-4F0E-34A9-4CA8520B8383}"/>
              </a:ext>
            </a:extLst>
          </p:cNvPr>
          <p:cNvSpPr/>
          <p:nvPr/>
        </p:nvSpPr>
        <p:spPr>
          <a:xfrm>
            <a:off x="9346288" y="5010150"/>
            <a:ext cx="2373085" cy="1187564"/>
          </a:xfrm>
          <a:prstGeom prst="borderCallout1">
            <a:avLst>
              <a:gd name="adj1" fmla="val 101836"/>
              <a:gd name="adj2" fmla="val 439"/>
              <a:gd name="adj3" fmla="val 123843"/>
              <a:gd name="adj4" fmla="val -5034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Genitalien: </a:t>
            </a:r>
            <a:r>
              <a:rPr lang="de-de" dirty="0">
                <a:solidFill>
                  <a:schemeClr val="accent1"/>
                </a:solidFill>
              </a:rPr>
              <a:t>Unfruchtbarkeit, </a:t>
            </a:r>
            <a:r>
              <a:rPr lang="de-DE" dirty="0">
                <a:solidFill>
                  <a:schemeClr val="accent1"/>
                </a:solidFill>
              </a:rPr>
              <a:t>Schwangerschaftspr-</a:t>
            </a:r>
          </a:p>
          <a:p>
            <a:pPr algn="ctr"/>
            <a:r>
              <a:rPr lang="de-DE" dirty="0">
                <a:solidFill>
                  <a:schemeClr val="accent1"/>
                </a:solidFill>
              </a:rPr>
              <a:t>obleme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4" name="Call-out: Line 23">
            <a:extLst>
              <a:ext uri="{FF2B5EF4-FFF2-40B4-BE49-F238E27FC236}">
                <a16:creationId xmlns:a16="http://schemas.microsoft.com/office/drawing/2014/main" id="{927DC9AB-FDA3-3E4F-553F-725421F5CBF9}"/>
              </a:ext>
            </a:extLst>
          </p:cNvPr>
          <p:cNvSpPr/>
          <p:nvPr/>
        </p:nvSpPr>
        <p:spPr>
          <a:xfrm>
            <a:off x="3981000" y="2582123"/>
            <a:ext cx="2373085" cy="1249647"/>
          </a:xfrm>
          <a:prstGeom prst="borderCallout1">
            <a:avLst>
              <a:gd name="adj1" fmla="val 100094"/>
              <a:gd name="adj2" fmla="val 100439"/>
              <a:gd name="adj3" fmla="val 116934"/>
              <a:gd name="adj4" fmla="val 153612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Lunge: </a:t>
            </a:r>
            <a:r>
              <a:rPr lang="de-de" dirty="0">
                <a:solidFill>
                  <a:schemeClr val="accent1"/>
                </a:solidFill>
              </a:rPr>
              <a:t>Krebs, COPD, Bronchitis, Pneumonie, Emphysem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6" name="Call-out: Line 25">
            <a:extLst>
              <a:ext uri="{FF2B5EF4-FFF2-40B4-BE49-F238E27FC236}">
                <a16:creationId xmlns:a16="http://schemas.microsoft.com/office/drawing/2014/main" id="{7DC5168F-AE32-6167-E654-1DBC80B1B70D}"/>
              </a:ext>
            </a:extLst>
          </p:cNvPr>
          <p:cNvSpPr/>
          <p:nvPr/>
        </p:nvSpPr>
        <p:spPr>
          <a:xfrm>
            <a:off x="4234544" y="571501"/>
            <a:ext cx="2709181" cy="1556324"/>
          </a:xfrm>
          <a:prstGeom prst="borderCallout1">
            <a:avLst>
              <a:gd name="adj1" fmla="val 98775"/>
              <a:gd name="adj2" fmla="val 100439"/>
              <a:gd name="adj3" fmla="val 122496"/>
              <a:gd name="adj4" fmla="val 141363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>
              <a:lnSpc>
                <a:spcPts val="2100"/>
              </a:lnSpc>
            </a:pPr>
            <a:r>
              <a:rPr lang="de-de" sz="1700" b="1" dirty="0">
                <a:solidFill>
                  <a:schemeClr val="accent1"/>
                </a:solidFill>
              </a:rPr>
              <a:t>Mund: </a:t>
            </a:r>
            <a:r>
              <a:rPr lang="de-de" sz="1700" dirty="0">
                <a:solidFill>
                  <a:schemeClr val="accent1"/>
                </a:solidFill>
              </a:rPr>
              <a:t>Zahnfleischentzündung, schlechter Atemgeruch, Verlust des Geschmacks-/ Geruchssinns</a:t>
            </a:r>
            <a:endParaRPr lang="en-GB" sz="1700" dirty="0">
              <a:solidFill>
                <a:schemeClr val="accent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2F08E2-3621-8C07-32A0-C9E59A899F56}"/>
              </a:ext>
            </a:extLst>
          </p:cNvPr>
          <p:cNvSpPr/>
          <p:nvPr/>
        </p:nvSpPr>
        <p:spPr>
          <a:xfrm>
            <a:off x="9247415" y="3831770"/>
            <a:ext cx="2373085" cy="9715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Krebs an einer beliebigen Stelle des Körpers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8" name="Call-out: Line 27">
            <a:extLst>
              <a:ext uri="{FF2B5EF4-FFF2-40B4-BE49-F238E27FC236}">
                <a16:creationId xmlns:a16="http://schemas.microsoft.com/office/drawing/2014/main" id="{2D2B113F-B72B-FD96-908C-00465C86B0BB}"/>
              </a:ext>
            </a:extLst>
          </p:cNvPr>
          <p:cNvSpPr/>
          <p:nvPr/>
        </p:nvSpPr>
        <p:spPr>
          <a:xfrm>
            <a:off x="4125728" y="4493524"/>
            <a:ext cx="2373085" cy="992876"/>
          </a:xfrm>
          <a:prstGeom prst="borderCallout1">
            <a:avLst>
              <a:gd name="adj1" fmla="val 99643"/>
              <a:gd name="adj2" fmla="val 100439"/>
              <a:gd name="adj3" fmla="val 44319"/>
              <a:gd name="adj4" fmla="val 116456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Blut: </a:t>
            </a:r>
            <a:r>
              <a:rPr lang="de-de" dirty="0">
                <a:solidFill>
                  <a:schemeClr val="accent1"/>
                </a:solidFill>
              </a:rPr>
              <a:t>Bluthochdruck, schlechte Durchblutung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3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1C3DBC-9A00-4255-8061-DDAE256EC14D}">
  <ds:schemaRefs>
    <ds:schemaRef ds:uri="http://schemas.microsoft.com/office/2006/documentManagement/types"/>
    <ds:schemaRef ds:uri="http://schemas.microsoft.com/office/2006/metadata/properties"/>
    <ds:schemaRef ds:uri="c18eef1f-f2b9-433e-b253-616cf7aaab37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8b09d1b6-71e5-4e7b-b351-6094cc352de1"/>
  </ds:schemaRefs>
</ds:datastoreItem>
</file>

<file path=customXml/itemProps2.xml><?xml version="1.0" encoding="utf-8"?>
<ds:datastoreItem xmlns:ds="http://schemas.openxmlformats.org/officeDocument/2006/customXml" ds:itemID="{6C879FAD-ABDB-46E6-9A1C-C60B15DD67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F36AAD-1577-473F-9A37-5C6A5D8E4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1584</Words>
  <Application>Microsoft Office PowerPoint</Application>
  <PresentationFormat>Widescreen</PresentationFormat>
  <Paragraphs>281</Paragraphs>
  <Slides>41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 Theme</vt:lpstr>
      <vt:lpstr>Rauchen und Vapen</vt:lpstr>
      <vt:lpstr>PowerPoint Presentation</vt:lpstr>
      <vt:lpstr>Zigaretten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Asthma und COPD</vt:lpstr>
      <vt:lpstr>PowerPoint Presentation</vt:lpstr>
      <vt:lpstr>Lungenkrebs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Passivrauchen</vt:lpstr>
      <vt:lpstr>PowerPoint Presentation</vt:lpstr>
      <vt:lpstr>Wahr oder falsch?</vt:lpstr>
      <vt:lpstr>Wahr oder falsch?</vt:lpstr>
      <vt:lpstr>Wahr oder falsch?</vt:lpstr>
      <vt:lpstr>Wahr oder falsch?</vt:lpstr>
      <vt:lpstr>Wahr oder falsch?</vt:lpstr>
      <vt:lpstr>Wahr oder falsch?</vt:lpstr>
      <vt:lpstr>Wahr oder falsch?</vt:lpstr>
      <vt:lpstr>Wahr oder falsch?</vt:lpstr>
      <vt:lpstr>PowerPoint Presentation</vt:lpstr>
      <vt:lpstr>E-Zigaretten/Vapes</vt:lpstr>
      <vt:lpstr>Warum ist Vapen ein Problem?</vt:lpstr>
      <vt:lpstr>PowerPoint Presentation</vt:lpstr>
      <vt:lpstr>PowerPoint Presentation</vt:lpstr>
      <vt:lpstr>Rauchen vs. Vapen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Gaud, Sony</cp:lastModifiedBy>
  <cp:revision>69</cp:revision>
  <dcterms:created xsi:type="dcterms:W3CDTF">2023-04-25T12:36:03Z</dcterms:created>
  <dcterms:modified xsi:type="dcterms:W3CDTF">2024-08-05T14:04:16Z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  <property fmtid="{D5CDD505-2E9C-101B-9397-08002B2CF9AE}" pid="3" name="MediaServiceImageTags">
    <vt:lpwstr/>
  </property>
</Properties>
</file>