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handoutMasterIdLst>
    <p:handoutMasterId r:id="rId15"/>
  </p:handout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5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Open Sans" panose="020B060603050402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9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88" userDrawn="1">
          <p15:clr>
            <a:srgbClr val="A4A3A4"/>
          </p15:clr>
        </p15:guide>
        <p15:guide id="4" pos="272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  <p15:guide id="7" userDrawn="1">
          <p15:clr>
            <a:srgbClr val="A4A3A4"/>
          </p15:clr>
        </p15:guide>
        <p15:guide id="8" pos="5760" userDrawn="1">
          <p15:clr>
            <a:srgbClr val="A4A3A4"/>
          </p15:clr>
        </p15:guide>
        <p15:guide id="9" orient="horz" userDrawn="1">
          <p15:clr>
            <a:srgbClr val="A4A3A4"/>
          </p15:clr>
        </p15:guide>
        <p15:guide id="10" orient="horz" pos="4320" userDrawn="1">
          <p15:clr>
            <a:srgbClr val="A4A3A4"/>
          </p15:clr>
        </p15:guide>
        <p15:guide id="12" orient="horz" pos="686" userDrawn="1">
          <p15:clr>
            <a:srgbClr val="A4A3A4"/>
          </p15:clr>
        </p15:guide>
        <p15:guide id="13" orient="horz" pos="867" userDrawn="1">
          <p15:clr>
            <a:srgbClr val="A4A3A4"/>
          </p15:clr>
        </p15:guide>
        <p15:guide id="14" orient="horz" pos="2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53A0"/>
    <a:srgbClr val="FFE885"/>
    <a:srgbClr val="FECC00"/>
    <a:srgbClr val="E95616"/>
    <a:srgbClr val="50ABE0"/>
    <a:srgbClr val="19596C"/>
    <a:srgbClr val="DC9328"/>
    <a:srgbClr val="357F71"/>
    <a:srgbClr val="456F67"/>
    <a:srgbClr val="E7A2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2" y="379"/>
      </p:cViewPr>
      <p:guideLst>
        <p:guide orient="horz" pos="459"/>
        <p:guide pos="2880"/>
        <p:guide pos="5488"/>
        <p:guide pos="272"/>
        <p:guide orient="horz" pos="2160"/>
        <p:guide orient="horz" pos="4042"/>
        <p:guide/>
        <p:guide pos="5760"/>
        <p:guide orient="horz"/>
        <p:guide orient="horz" pos="4320"/>
        <p:guide orient="horz" pos="686"/>
        <p:guide orient="horz" pos="867"/>
        <p:guide orient="horz" pos="27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0" d="100"/>
          <a:sy n="90" d="100"/>
        </p:scale>
        <p:origin x="369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E23B0-7AFB-419F-88ED-9863E094EC0D}" type="datetimeFigureOut">
              <a:rPr lang="en-GB" smtClean="0"/>
              <a:t>17/10/2022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115618-F096-47F9-A2E0-5659E59688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240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2A7D4E-5275-4D99-9F69-45340CC28A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3" y="0"/>
            <a:ext cx="91470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58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9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98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39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45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% Opacit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" y="0"/>
            <a:ext cx="9137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60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06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75463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C5A4305-8538-4AC5-A69B-BA0518FA21B2}" type="datetimeFigureOut">
              <a:rPr lang="en-GB"/>
              <a:pPr>
                <a:defRPr/>
              </a:pPr>
              <a:t>17/10/2022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1" r:id="rId2"/>
    <p:sldLayoutId id="2147483712" r:id="rId3"/>
    <p:sldLayoutId id="2147483713" r:id="rId4"/>
    <p:sldLayoutId id="2147483716" r:id="rId5"/>
    <p:sldLayoutId id="2147483714" r:id="rId6"/>
    <p:sldLayoutId id="2147483715" r:id="rId7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keystage3-ks3/keystage3-ks3-scienc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keystage3-ks3/keystage3-ks3-science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hlinkClick r:id="rId3"/>
            <a:extLst>
              <a:ext uri="{FF2B5EF4-FFF2-40B4-BE49-F238E27FC236}">
                <a16:creationId xmlns:a16="http://schemas.microsoft.com/office/drawing/2014/main" id="{6053BE2F-017C-43A9-A900-9F0C83593814}"/>
              </a:ext>
            </a:extLst>
          </p:cNvPr>
          <p:cNvSpPr/>
          <p:nvPr/>
        </p:nvSpPr>
        <p:spPr>
          <a:xfrm>
            <a:off x="3821987" y="6123398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F1124-9F1F-BFB6-9C24-D6B4AE47058B}"/>
              </a:ext>
            </a:extLst>
          </p:cNvPr>
          <p:cNvSpPr txBox="1"/>
          <p:nvPr/>
        </p:nvSpPr>
        <p:spPr>
          <a:xfrm>
            <a:off x="431800" y="2151727"/>
            <a:ext cx="3497279" cy="1954381"/>
          </a:xfrm>
          <a:prstGeom prst="rect">
            <a:avLst/>
          </a:prstGeom>
        </p:spPr>
        <p:txBody>
          <a:bodyPr wrap="square" lIns="0" rIns="0" rtlCol="0">
            <a:spAutoFit/>
          </a:bodyPr>
          <a:lstStyle/>
          <a:p>
            <a:pPr algn="l" fontAlgn="auto">
              <a:spcAft>
                <a:spcPts val="600"/>
              </a:spcAft>
            </a:pPr>
            <a:r>
              <a:rPr lang="en-GB" sz="4400" b="1" spc="20" dirty="0">
                <a:solidFill>
                  <a:srgbClr val="FFE885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The Dangers of Smoking</a:t>
            </a:r>
          </a:p>
          <a:p>
            <a:pPr algn="l" fontAlgn="auto">
              <a:spcAft>
                <a:spcPts val="600"/>
              </a:spcAft>
            </a:pPr>
            <a:r>
              <a:rPr lang="en-GB" sz="2800" spc="20" dirty="0">
                <a:solidFill>
                  <a:srgbClr val="2B53A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Multiple Choice Quiz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395C9-8425-86A1-64C0-6B5C169F4BE1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9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30E5AD3-48F0-2540-A466-7ACD5448971F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1B87266-97A1-77F0-F6D0-DDBB429E94AC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61905E72-2E0A-34CA-6782-0C578668ECE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Which of the following terms describes a substance that can cause cancer?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6CE8A6B-251A-FE47-262A-089005D7FBA4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DD35A6B-CCD8-364A-7B34-E1A50E2C7FB9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02ACAE21-8290-FFCE-FBAD-F3D25E0760A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allergen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20641E4-FDB9-7D13-7891-376369CE2B6E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42D667A-AC01-AB54-2F90-F50D1D18BF7B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67A27ED-40E4-5818-FF49-4186B03B161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carcinogen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C1A0A38-6174-5126-CF82-12AE75C657E4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2D48FA7-CE3E-3A63-4038-B46647180DB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BC3ED8B0-853F-F748-4FB9-E85C5E5FC15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halogen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1BA8C12-ECCC-EDEE-B32E-E3652FF08117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76A0BA5-35FB-E97B-90CE-51E774092A57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8A6C5D90-ACBD-13B3-84F8-FD7C04D9CC5B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pathogen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E815DF5-2108-3A88-C24B-7DD599405140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0E07660-191D-7F2C-81E3-C6BD888B70D1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DB5B55A9-6526-B23B-E521-27015006C9A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carcinogen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769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CB5C0-F580-E6D4-D690-64AB45FD8178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10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787F062-1EE8-8318-422E-73C67EFEDF13}"/>
              </a:ext>
            </a:extLst>
          </p:cNvPr>
          <p:cNvGrpSpPr/>
          <p:nvPr/>
        </p:nvGrpSpPr>
        <p:grpSpPr>
          <a:xfrm>
            <a:off x="0" y="1376360"/>
            <a:ext cx="8712200" cy="1246111"/>
            <a:chOff x="0" y="1376362"/>
            <a:chExt cx="8712200" cy="9552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3F00139-B7D5-1A89-623C-ACF9C830A763}"/>
                </a:ext>
              </a:extLst>
            </p:cNvPr>
            <p:cNvSpPr/>
            <p:nvPr/>
          </p:nvSpPr>
          <p:spPr>
            <a:xfrm>
              <a:off x="0" y="1376362"/>
              <a:ext cx="8712200" cy="9552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505694F0-2ADA-AE8E-D7E7-A271B7443F2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8151368" cy="73827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3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In 2020, the global population was 7.79 billion. In the same year, an estimated 22.3% of the global population used tobacco. How many people used tobacco in 2020?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8A1CF2-A3C6-05EB-44F2-9C154B1CD25A}"/>
              </a:ext>
            </a:extLst>
          </p:cNvPr>
          <p:cNvGrpSpPr/>
          <p:nvPr/>
        </p:nvGrpSpPr>
        <p:grpSpPr>
          <a:xfrm>
            <a:off x="0" y="2872120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EAA902D-CD27-37EE-BBE0-09D1A9FD7923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4FAD6D92-F58A-8163-7ADE-F9A8363C5F3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1.45 billion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3989F7-24FB-6614-B888-5CEF2BDE071D}"/>
              </a:ext>
            </a:extLst>
          </p:cNvPr>
          <p:cNvGrpSpPr/>
          <p:nvPr/>
        </p:nvGrpSpPr>
        <p:grpSpPr>
          <a:xfrm>
            <a:off x="0" y="3685118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06CC4B4-B88D-D310-B77F-53DF73BF4406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8C361F0F-A4B9-B37D-C1E4-D50517A3AD2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1.74 billion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CCCEBD0-3A94-2F96-3298-D9984DBB6454}"/>
              </a:ext>
            </a:extLst>
          </p:cNvPr>
          <p:cNvGrpSpPr/>
          <p:nvPr/>
        </p:nvGrpSpPr>
        <p:grpSpPr>
          <a:xfrm>
            <a:off x="0" y="4498116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A4FAC7B-3C02-4F9D-E472-53B2F5019DC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8FD54325-891D-8770-DC02-0C062B2187D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2.86 billion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7A0335E-D8BD-DA11-1C18-9C6F435A11B6}"/>
              </a:ext>
            </a:extLst>
          </p:cNvPr>
          <p:cNvGrpSpPr/>
          <p:nvPr/>
        </p:nvGrpSpPr>
        <p:grpSpPr>
          <a:xfrm>
            <a:off x="0" y="5311114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6515F8A-638F-04D1-277F-E1AE4E100578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490BC144-6C47-0B8F-A568-59B8D480EFA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3.49 billion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A13A263-74B6-7E78-0A9B-E65B6C215DC5}"/>
              </a:ext>
            </a:extLst>
          </p:cNvPr>
          <p:cNvGrpSpPr/>
          <p:nvPr/>
        </p:nvGrpSpPr>
        <p:grpSpPr>
          <a:xfrm>
            <a:off x="0" y="3685117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8D29443-D240-5714-D983-A5FC53C2C093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155420EB-3337-8068-6E08-35E6B9D3D740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1.74 billion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185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813069-F71E-CE59-C962-E6EEEF107D32}"/>
              </a:ext>
            </a:extLst>
          </p:cNvPr>
          <p:cNvGrpSpPr/>
          <p:nvPr/>
        </p:nvGrpSpPr>
        <p:grpSpPr>
          <a:xfrm>
            <a:off x="213360" y="1467803"/>
            <a:ext cx="4145796" cy="453623"/>
            <a:chOff x="0" y="2168704"/>
            <a:chExt cx="7900046" cy="45362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4639AF1-2F01-9397-E197-EA401352675A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4855E709-80DA-1739-22DC-B2F706AC60A4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1. C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B9B8398-CEB5-289B-BC91-1D46D52711DE}"/>
              </a:ext>
            </a:extLst>
          </p:cNvPr>
          <p:cNvGrpSpPr/>
          <p:nvPr/>
        </p:nvGrpSpPr>
        <p:grpSpPr>
          <a:xfrm>
            <a:off x="213360" y="2247885"/>
            <a:ext cx="4145796" cy="453623"/>
            <a:chOff x="0" y="2168704"/>
            <a:chExt cx="7900046" cy="45362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C85BFB-1E91-B917-49F9-497C7E180329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E946B4FB-106E-39A3-2EA5-82EBAAD2390B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2. C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3010440-DBE0-3490-611F-6B7D77BBECCF}"/>
              </a:ext>
            </a:extLst>
          </p:cNvPr>
          <p:cNvGrpSpPr/>
          <p:nvPr/>
        </p:nvGrpSpPr>
        <p:grpSpPr>
          <a:xfrm>
            <a:off x="213360" y="3027967"/>
            <a:ext cx="4145796" cy="453623"/>
            <a:chOff x="0" y="2168704"/>
            <a:chExt cx="7900046" cy="45362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6D91782-FC33-CED2-F654-87D7F243C8D6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60F3AF4-D8AA-5340-16E6-194981AAD48F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3. A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C252FE-D97E-CC7D-04F2-FDEC273118EE}"/>
              </a:ext>
            </a:extLst>
          </p:cNvPr>
          <p:cNvGrpSpPr/>
          <p:nvPr/>
        </p:nvGrpSpPr>
        <p:grpSpPr>
          <a:xfrm>
            <a:off x="213360" y="3808049"/>
            <a:ext cx="4145796" cy="453623"/>
            <a:chOff x="0" y="2168704"/>
            <a:chExt cx="7900046" cy="4536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4F4894E-32FC-9B56-DC13-94C242B2293A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5487D23F-C855-E7DD-34D6-808C22D2CE36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4. B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5E4BBD5-6668-CD79-AB67-7B11C3C02416}"/>
              </a:ext>
            </a:extLst>
          </p:cNvPr>
          <p:cNvGrpSpPr/>
          <p:nvPr/>
        </p:nvGrpSpPr>
        <p:grpSpPr>
          <a:xfrm>
            <a:off x="213360" y="4588131"/>
            <a:ext cx="4145796" cy="453623"/>
            <a:chOff x="0" y="2168704"/>
            <a:chExt cx="7900046" cy="45362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B42606-E55C-92C0-3A88-6142CAFBFA6C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59506438-5134-7888-5CB0-E98904CD5BA7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5. 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61E36BA-78C8-6CD2-A2F6-C1151196C289}"/>
              </a:ext>
            </a:extLst>
          </p:cNvPr>
          <p:cNvGrpSpPr/>
          <p:nvPr/>
        </p:nvGrpSpPr>
        <p:grpSpPr>
          <a:xfrm>
            <a:off x="4785360" y="1473693"/>
            <a:ext cx="4145796" cy="453623"/>
            <a:chOff x="0" y="2168704"/>
            <a:chExt cx="7900046" cy="45362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214ECEB-8FAF-1EAF-BF71-9DA4E3A7706B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86DC961-D62A-ABDA-D657-0D8820284AFE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6. B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679BB32-ED06-88B5-55D3-67D145B2E1FF}"/>
              </a:ext>
            </a:extLst>
          </p:cNvPr>
          <p:cNvGrpSpPr/>
          <p:nvPr/>
        </p:nvGrpSpPr>
        <p:grpSpPr>
          <a:xfrm>
            <a:off x="4785360" y="2253775"/>
            <a:ext cx="4145796" cy="453623"/>
            <a:chOff x="0" y="2168704"/>
            <a:chExt cx="7900046" cy="4536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EB3FCF9-480F-795D-FFE1-A308FA5024C7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21A9B3F8-09E1-885C-1D91-BC050E38053C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7. A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BFB5B1C-CF78-EEBC-F11B-E40B65547F1F}"/>
              </a:ext>
            </a:extLst>
          </p:cNvPr>
          <p:cNvGrpSpPr/>
          <p:nvPr/>
        </p:nvGrpSpPr>
        <p:grpSpPr>
          <a:xfrm>
            <a:off x="4785360" y="3033857"/>
            <a:ext cx="4145796" cy="453623"/>
            <a:chOff x="0" y="2168704"/>
            <a:chExt cx="7900046" cy="45362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58D92CF-D094-FA59-09DA-27705275889D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C7E13308-F384-C942-61F4-154D252CEE6A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8. C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9D7428C-9DAF-17B7-9311-93F962873C45}"/>
              </a:ext>
            </a:extLst>
          </p:cNvPr>
          <p:cNvGrpSpPr/>
          <p:nvPr/>
        </p:nvGrpSpPr>
        <p:grpSpPr>
          <a:xfrm>
            <a:off x="4785360" y="3813939"/>
            <a:ext cx="4145796" cy="453623"/>
            <a:chOff x="0" y="2168704"/>
            <a:chExt cx="7900046" cy="45362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4C9B5EE-E7E9-C76C-CB1B-EAB07890C00D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8894BBDF-6562-939E-3CEB-45C9D98C0343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9. B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5AC34A5-B259-8FA6-DC40-1A1B368165AE}"/>
              </a:ext>
            </a:extLst>
          </p:cNvPr>
          <p:cNvGrpSpPr/>
          <p:nvPr/>
        </p:nvGrpSpPr>
        <p:grpSpPr>
          <a:xfrm>
            <a:off x="4785360" y="4594021"/>
            <a:ext cx="4145796" cy="453623"/>
            <a:chOff x="0" y="2168704"/>
            <a:chExt cx="7900046" cy="45362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6B79314-4795-B402-80DD-4DC603C13DE6}"/>
                </a:ext>
              </a:extLst>
            </p:cNvPr>
            <p:cNvSpPr/>
            <p:nvPr/>
          </p:nvSpPr>
          <p:spPr>
            <a:xfrm>
              <a:off x="0" y="2168704"/>
              <a:ext cx="7900046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itle 1">
              <a:extLst>
                <a:ext uri="{FF2B5EF4-FFF2-40B4-BE49-F238E27FC236}">
                  <a16:creationId xmlns:a16="http://schemas.microsoft.com/office/drawing/2014/main" id="{4589D6A8-ECB7-6BC9-A6D0-176967FC6DA6}"/>
                </a:ext>
              </a:extLst>
            </p:cNvPr>
            <p:cNvSpPr txBox="1">
              <a:spLocks/>
            </p:cNvSpPr>
            <p:nvPr/>
          </p:nvSpPr>
          <p:spPr>
            <a:xfrm>
              <a:off x="822819" y="2218736"/>
              <a:ext cx="6516103" cy="353558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5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10. B</a:t>
              </a:r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E9299B39-E88D-DEDA-8B06-8884DBA69F5F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Answers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307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E02371-0E3D-47C5-B7B5-8CC8A2B3AF2F}"/>
              </a:ext>
            </a:extLst>
          </p:cNvPr>
          <p:cNvSpPr/>
          <p:nvPr/>
        </p:nvSpPr>
        <p:spPr>
          <a:xfrm>
            <a:off x="3816849" y="3186757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AA63EC6F-A1DE-4E54-8B9C-1D40F54A9C54}"/>
              </a:ext>
            </a:extLst>
          </p:cNvPr>
          <p:cNvSpPr/>
          <p:nvPr/>
        </p:nvSpPr>
        <p:spPr>
          <a:xfrm>
            <a:off x="3821987" y="3287731"/>
            <a:ext cx="1510301" cy="503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7C4A421-54C8-21C1-3321-1886B1962F61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1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C2E7F9F-B698-49C4-6483-030A8A01C570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EC34C76-2FAD-63BC-C32A-D128347D77D6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BE6C7819-7852-633E-B8E8-E185A71D2EFA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Which of the following human organ systems can be damaged by smoking?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F7BE82-370A-9039-000E-72F4CA2D3E82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8DE99F0-C0A1-A2B3-BC62-C10B87DA3B7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93B1B13B-B9DF-9BF5-DCD0-E9B59A57C00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digestive system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68A67A3-A920-B23A-F76B-038EB2E8BA7C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8A097E2-4DC2-460F-5FF6-4B65F874675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B91B5B2C-6CF7-CEA9-9847-36381F44D34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endocrine system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6EC4CBE-E534-0F82-2B7E-755167584411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B91B07D-E79E-CBA1-A19F-C8ADF8CC4CE6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928C67AA-567A-35E3-9B4F-BBAE5AAA689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gas exchange system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18ADC97-39F4-605B-7877-43E7B2AD86B0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6992A21-5199-9B75-9278-D33CE6F81741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323B75C0-E00E-4AD5-0689-19B0ACE3C55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nervous system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39BE29-D7F2-F367-868B-8D3F6ADBE420}"/>
              </a:ext>
            </a:extLst>
          </p:cNvPr>
          <p:cNvGrpSpPr/>
          <p:nvPr/>
        </p:nvGrpSpPr>
        <p:grpSpPr>
          <a:xfrm>
            <a:off x="0" y="3794699"/>
            <a:ext cx="8712200" cy="453623"/>
            <a:chOff x="0" y="3794700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6216CBC-C00C-1F41-464D-84F328C5DE3C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22154B55-65BC-1BDB-5912-A7E25058408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gas exchange system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F305E-8580-AA8B-A100-460539A665D9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2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F991DAE-4B91-FF47-92B7-017D863DC5CC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42843BE-530F-2A76-0796-9DB03970CFF4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4E23A4FA-3A96-EE9D-43DD-25F5DCEE08C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Which substance in cigarettes makes smoking addictive?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664ADA-C176-5178-F5AC-77B0CA13CC60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A4D3DE6-6B45-9BEA-D1F7-D5161173899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2D3262F3-3D0B-7B9A-7206-60C8B86A996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arsenic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9B54906-E879-57A9-B433-D1D389FB88F4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EDE8538-4DC9-BE8C-285E-7EEEEC4AF221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797CEE11-67CE-D39F-6C53-BACAF57431F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benzene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B02166F-4389-D7A9-D8C8-FA0CC5A78482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D456B92-E702-DC30-05A7-968A08ABA68F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43FD15FD-6CB0-E61D-BF40-B0F1379AB43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nicotine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59D2240-F3B0-ABE1-4911-61600A1F6521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406209D-6356-76D5-8207-58FA448C37FF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itle 1">
              <a:extLst>
                <a:ext uri="{FF2B5EF4-FFF2-40B4-BE49-F238E27FC236}">
                  <a16:creationId xmlns:a16="http://schemas.microsoft.com/office/drawing/2014/main" id="{EBE41592-C2EA-57D9-8E37-23E73BAE9E9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tar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FDEC2D-C4ED-B240-3BE1-EE965CBE9B6D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4528898"/>
            <a:chExt cx="8712200" cy="45362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CE8514-95D1-C545-82F2-C66EC2306075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itle 1">
              <a:extLst>
                <a:ext uri="{FF2B5EF4-FFF2-40B4-BE49-F238E27FC236}">
                  <a16:creationId xmlns:a16="http://schemas.microsoft.com/office/drawing/2014/main" id="{9E7AC14B-844F-B270-BC51-7A5C2DF063F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nicotine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46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6517C17F-D12D-7612-08B6-3A679C2F8402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3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2437F7B-8C39-DE8A-366E-2D527DEDB8BD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72C0DC4-92B0-43C5-ECBB-D92CD6667F62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itle 1">
              <a:extLst>
                <a:ext uri="{FF2B5EF4-FFF2-40B4-BE49-F238E27FC236}">
                  <a16:creationId xmlns:a16="http://schemas.microsoft.com/office/drawing/2014/main" id="{A549DC53-C2A5-3F3D-E2F6-1971A3D89DD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92838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Which cells in the trachea, bronchi and bronchioles are damaged by smoke and tar?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11D7927-FBD6-51AD-3B85-4A4E82BBA945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A29A474-3F18-AA15-A464-AA4DD78BC01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4" name="Title 1">
              <a:extLst>
                <a:ext uri="{FF2B5EF4-FFF2-40B4-BE49-F238E27FC236}">
                  <a16:creationId xmlns:a16="http://schemas.microsoft.com/office/drawing/2014/main" id="{F9B5D4C2-E97F-1150-C045-DB04E48849C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ciliated cells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915C376-3C36-A80C-2C7B-69804D6632FE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F850D01-5ECA-66A5-E475-79CF25F0D7FA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itle 1">
              <a:extLst>
                <a:ext uri="{FF2B5EF4-FFF2-40B4-BE49-F238E27FC236}">
                  <a16:creationId xmlns:a16="http://schemas.microsoft.com/office/drawing/2014/main" id="{601ADB89-1CC8-FC1D-4AFB-6BA2ADF6F9A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muscle cells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4FE9DD0-BFC5-CC7B-3B8C-AC58B559605C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27E327E7-6229-B8C1-D33F-E8E9FBF2E7F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Title 1">
              <a:extLst>
                <a:ext uri="{FF2B5EF4-FFF2-40B4-BE49-F238E27FC236}">
                  <a16:creationId xmlns:a16="http://schemas.microsoft.com/office/drawing/2014/main" id="{D91DFE67-505D-8B16-405F-0C61E6EC797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nerve cells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F26121B-8AF5-4D15-8ADC-A635AE912DE6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2B23771-E8B1-A6CB-DDBB-7AA9817E1072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itle 1">
              <a:extLst>
                <a:ext uri="{FF2B5EF4-FFF2-40B4-BE49-F238E27FC236}">
                  <a16:creationId xmlns:a16="http://schemas.microsoft.com/office/drawing/2014/main" id="{B416C319-5F36-233F-AEC8-67AAC049A8A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root hair cells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673D92D-9FE1-4A2B-67EE-06BE92F24A4D}"/>
              </a:ext>
            </a:extLst>
          </p:cNvPr>
          <p:cNvGrpSpPr/>
          <p:nvPr/>
        </p:nvGrpSpPr>
        <p:grpSpPr>
          <a:xfrm>
            <a:off x="0" y="2496153"/>
            <a:ext cx="8712200" cy="453623"/>
            <a:chOff x="0" y="3794700"/>
            <a:chExt cx="8712200" cy="453623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B201494-68CE-4A0A-539D-DE9486A93221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Title 1">
              <a:extLst>
                <a:ext uri="{FF2B5EF4-FFF2-40B4-BE49-F238E27FC236}">
                  <a16:creationId xmlns:a16="http://schemas.microsoft.com/office/drawing/2014/main" id="{2866B2D8-D367-C480-BEBC-8C12F2F9A0D0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ciliated cells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929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11361-ED05-3771-B216-2F58F6F34EB5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4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57B749F-EB04-5EED-6AE0-E86269D97275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51C65DC-679B-9D8F-0E77-44F1DDE18EEF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A8A0176F-56B8-C6BD-96BE-724218C679B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Which gas found in cigarette smoke takes the place of oxygen in red blood cells?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6A870E-D80C-BEF6-B910-110F4A70C1BC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067A219-1CA0-9035-4960-8A97065571A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0B245F9A-DBE8-1E2F-F2FC-71330083B64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carbon dioxide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8F2FB8-1659-A551-1D73-CDF50E89B146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7323964-F730-EC07-B567-2394E38EC2D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B76FD08-4E05-9E80-325D-5B651E6CE94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carbon monoxide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9540ED3-74CF-DBF0-9BE9-4E81DB250790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CCA8BDA-6885-FCD0-BB7A-3A62A40FA2C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946275A6-604F-C22C-F784-C1327E94CA8E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nitrogen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364BEEC-C118-917F-BC90-9AFED4EF8EA1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70A1EA9-E6C7-15BF-2A69-58678F368DCE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AC04309D-AC93-7979-54EE-A643862A22E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</a:t>
              </a:r>
              <a:r>
                <a:rPr lang="en-GB" sz="1800" spc="2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sulfur</a:t>
              </a: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 dioxide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F5097E9-36B8-ACFE-2BCE-6F09FB690DD2}"/>
              </a:ext>
            </a:extLst>
          </p:cNvPr>
          <p:cNvGrpSpPr/>
          <p:nvPr/>
        </p:nvGrpSpPr>
        <p:grpSpPr>
          <a:xfrm>
            <a:off x="0" y="3308009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D686F2E-1BD6-7E7E-0864-94FA6DD1354E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4A92944A-F441-8F69-0F95-E480376F217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carbon monoxide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07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5FC3-35ED-FB51-1E62-CCBD9337CE1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5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9619D8-166A-AF89-ACAF-7E4B8EFDA8A8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D5646F-D319-3B03-BBB7-ED86E70DC975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F9E313A2-EB7E-D391-5253-E1DB725A80A2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For which of the following conditions is smoking </a:t>
              </a: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not</a:t>
              </a: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 a risk factor?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F9C1F8-54A2-FE14-D8DF-A140B25A358C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47A4230-8ABA-5623-48F8-231EA251B438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E083A952-8E5A-C165-87CD-A0CA213B46E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chronic bronchitis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8F99D42-8867-FD6A-C199-F616016A548B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0562051-FDD7-D43B-E787-2B9005234D3D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E5D96E59-FB6E-3B9F-FA2C-F8367EE4F88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coronary heart disease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A1249BD-2076-5882-F603-E53A4CB162A8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F571B8B-547E-367C-E90C-E7B373DE9EF5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DF8A94D4-B8A2-1862-05DD-3503531B56E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emphysema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E14DB15-2925-D668-F524-A2F86D89F377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2F1C110-C9FA-E8D1-A9F1-B81DEBE9973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CDC9B1D2-9FA8-1400-C179-EFF3F2574AD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measles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746EA4-9118-CE23-65B0-22E83755976D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528898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C2A24E4-E9E6-5AB6-4A55-492E584D1FDA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93225F62-DE80-8577-F3B5-2EE7BCE8960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measles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887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C9B03-C24B-A50A-1CA6-E7D01B146BC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6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A49764-7B43-9A0B-7B76-8B93F0ED6478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FC92B2A-9FBB-3C64-27FB-752BBB7A4568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2735D980-EA53-B0A1-50F6-2F337245A6F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1617"/>
              <a:ext cx="8280400" cy="668132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3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Smoker’s cough can result from an excess of which substance that helps to protect the lungs from infection?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7055941-7E35-DC6C-81B4-0A162298CA8B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E3C6EFC-9670-739F-F89E-E463610423B5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C3F3913D-BC84-A9B0-9363-AA9E181E506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blood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20A186-5A6E-8BF8-09DF-0A4271CB9A26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3253A73-9795-0BED-7BCB-4EC5A02337C5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95EC2C1A-9905-132B-2AE2-0FD99111274C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mucus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77ADD3-5F13-B0F3-E00D-0204B500F24B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29F5CB3-357B-5A75-DB2F-C66D110C1522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4226F334-391B-0621-988C-6FCAEDAEF591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sweat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A167F1-6F5E-52D5-E3E5-66817D2E18CE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1867B50-12E8-DCB9-6BEC-12CC1C0FEB3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itle 1">
              <a:extLst>
                <a:ext uri="{FF2B5EF4-FFF2-40B4-BE49-F238E27FC236}">
                  <a16:creationId xmlns:a16="http://schemas.microsoft.com/office/drawing/2014/main" id="{064F66E0-679A-7AB7-79E9-CB53A76B154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tears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1E0F572-10FC-5D05-7F95-0D90C7E0F7D1}"/>
              </a:ext>
            </a:extLst>
          </p:cNvPr>
          <p:cNvGrpSpPr/>
          <p:nvPr/>
        </p:nvGrpSpPr>
        <p:grpSpPr>
          <a:xfrm>
            <a:off x="0" y="3307165"/>
            <a:ext cx="8712200" cy="453623"/>
            <a:chOff x="0" y="3794700"/>
            <a:chExt cx="8712200" cy="45362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A5FB331-8563-2479-83B4-957AC05A5BBF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itle 1">
              <a:extLst>
                <a:ext uri="{FF2B5EF4-FFF2-40B4-BE49-F238E27FC236}">
                  <a16:creationId xmlns:a16="http://schemas.microsoft.com/office/drawing/2014/main" id="{8C8D3440-0252-DEDD-41EF-9378E2A1FF9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mucus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6735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77F56-B409-5FF7-8A30-8C7F085C6217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7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B9244-CFB9-E0FA-D107-E5D88EC51830}"/>
              </a:ext>
            </a:extLst>
          </p:cNvPr>
          <p:cNvGrpSpPr/>
          <p:nvPr/>
        </p:nvGrpSpPr>
        <p:grpSpPr>
          <a:xfrm>
            <a:off x="0" y="1376363"/>
            <a:ext cx="8712200" cy="878640"/>
            <a:chOff x="0" y="1376363"/>
            <a:chExt cx="8712200" cy="87864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51B644A-BD96-21CA-17DF-A1609ECCAC5C}"/>
                </a:ext>
              </a:extLst>
            </p:cNvPr>
            <p:cNvSpPr/>
            <p:nvPr/>
          </p:nvSpPr>
          <p:spPr>
            <a:xfrm>
              <a:off x="0" y="1376363"/>
              <a:ext cx="8712200" cy="878640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18B6B930-460E-DE2E-8F60-148524246E94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89103"/>
              <a:ext cx="7895336" cy="64569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Which part of the human gas exchange system is damaged in patients with emphysema?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79CCF6-7516-29CB-4116-3D6A8236284C}"/>
              </a:ext>
            </a:extLst>
          </p:cNvPr>
          <p:cNvGrpSpPr/>
          <p:nvPr/>
        </p:nvGrpSpPr>
        <p:grpSpPr>
          <a:xfrm>
            <a:off x="0" y="2494168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0C2209-00AD-A26F-146D-2C99E362F10C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936F35BD-D725-5CD4-1AF4-D39A57015985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alveoli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D2E3A3E-6ACC-A28A-E653-2FED87D195BA}"/>
              </a:ext>
            </a:extLst>
          </p:cNvPr>
          <p:cNvGrpSpPr/>
          <p:nvPr/>
        </p:nvGrpSpPr>
        <p:grpSpPr>
          <a:xfrm>
            <a:off x="0" y="3307166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8FF696E-37F3-9C2C-DAC9-C7D9D2341CA0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A7076D5C-2394-FE38-2E77-7428860F99BF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bronchi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D992CF3-916B-4609-8CBB-86FFF63F33F6}"/>
              </a:ext>
            </a:extLst>
          </p:cNvPr>
          <p:cNvGrpSpPr/>
          <p:nvPr/>
        </p:nvGrpSpPr>
        <p:grpSpPr>
          <a:xfrm>
            <a:off x="0" y="4120164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7FF3B3E-B9BF-44EC-F5AE-0509C4FFBBAC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F887FD4D-16B7-032B-71FA-ABC2C71EED2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diaphragm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6FF7068-71E2-94BC-0B3F-1825C9E34B6B}"/>
              </a:ext>
            </a:extLst>
          </p:cNvPr>
          <p:cNvGrpSpPr/>
          <p:nvPr/>
        </p:nvGrpSpPr>
        <p:grpSpPr>
          <a:xfrm>
            <a:off x="0" y="4933162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E856EE2-4399-EB9A-3196-9B896D0809D6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4E2FF2AE-5468-C6A0-6343-7901666CFC5B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trachea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DC4D5E-D573-F2E1-EB92-870108FE8E91}"/>
              </a:ext>
            </a:extLst>
          </p:cNvPr>
          <p:cNvGrpSpPr/>
          <p:nvPr/>
        </p:nvGrpSpPr>
        <p:grpSpPr>
          <a:xfrm>
            <a:off x="0" y="2494167"/>
            <a:ext cx="8712200" cy="453623"/>
            <a:chOff x="0" y="3794700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D799458-014A-5C3F-38B4-2A9504EF3D9A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FDC8D57B-7FAA-0BB5-532C-65B088066E2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alveoli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609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E1C2E-56CA-607F-76D3-798F710920AB}"/>
              </a:ext>
            </a:extLst>
          </p:cNvPr>
          <p:cNvSpPr txBox="1">
            <a:spLocks/>
          </p:cNvSpPr>
          <p:nvPr/>
        </p:nvSpPr>
        <p:spPr bwMode="auto">
          <a:xfrm>
            <a:off x="0" y="604043"/>
            <a:ext cx="9144000" cy="62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3600" b="1">
                <a:solidFill>
                  <a:srgbClr val="2B53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 8</a:t>
            </a:r>
            <a:endParaRPr lang="en-GB" altLang="en-US" sz="3600" b="1" dirty="0">
              <a:solidFill>
                <a:srgbClr val="2B53A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0E552C0-EE39-9877-A911-3D1D5BC0126E}"/>
              </a:ext>
            </a:extLst>
          </p:cNvPr>
          <p:cNvGrpSpPr/>
          <p:nvPr/>
        </p:nvGrpSpPr>
        <p:grpSpPr>
          <a:xfrm>
            <a:off x="0" y="1376363"/>
            <a:ext cx="8712200" cy="453623"/>
            <a:chOff x="0" y="1376363"/>
            <a:chExt cx="8712200" cy="45362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B182C07-19AF-B8F3-956E-80E76D7C7C00}"/>
                </a:ext>
              </a:extLst>
            </p:cNvPr>
            <p:cNvSpPr/>
            <p:nvPr/>
          </p:nvSpPr>
          <p:spPr>
            <a:xfrm>
              <a:off x="0" y="1376363"/>
              <a:ext cx="8712200" cy="453623"/>
            </a:xfrm>
            <a:prstGeom prst="rect">
              <a:avLst/>
            </a:prstGeom>
            <a:solidFill>
              <a:srgbClr val="FFE8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05E21ACB-F378-D0CA-1746-35B73B407B26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143319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Which of the following cancers is </a:t>
              </a: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not </a:t>
              </a: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linked to smoking?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88E99A-E100-3E52-2149-EE4A7FFD4230}"/>
              </a:ext>
            </a:extLst>
          </p:cNvPr>
          <p:cNvGrpSpPr/>
          <p:nvPr/>
        </p:nvGrpSpPr>
        <p:grpSpPr>
          <a:xfrm>
            <a:off x="0" y="2168704"/>
            <a:ext cx="8712200" cy="453623"/>
            <a:chOff x="0" y="2168704"/>
            <a:chExt cx="8712200" cy="45362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6B8F6CA-6DDE-3D4B-F0DC-CE3EFBC0B1B6}"/>
                </a:ext>
              </a:extLst>
            </p:cNvPr>
            <p:cNvSpPr/>
            <p:nvPr/>
          </p:nvSpPr>
          <p:spPr>
            <a:xfrm>
              <a:off x="0" y="2168704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183948CE-1231-A97F-BD3D-A740F389708D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2218736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A. lung cancer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063D322-3AE8-7884-ABC2-3C08F526F2B0}"/>
              </a:ext>
            </a:extLst>
          </p:cNvPr>
          <p:cNvGrpSpPr/>
          <p:nvPr/>
        </p:nvGrpSpPr>
        <p:grpSpPr>
          <a:xfrm>
            <a:off x="0" y="2981702"/>
            <a:ext cx="8712200" cy="453623"/>
            <a:chOff x="0" y="2981702"/>
            <a:chExt cx="8712200" cy="453623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71FB172-6681-C118-CA6F-734759210479}"/>
                </a:ext>
              </a:extLst>
            </p:cNvPr>
            <p:cNvSpPr/>
            <p:nvPr/>
          </p:nvSpPr>
          <p:spPr>
            <a:xfrm>
              <a:off x="0" y="2981702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itle 1">
              <a:extLst>
                <a:ext uri="{FF2B5EF4-FFF2-40B4-BE49-F238E27FC236}">
                  <a16:creationId xmlns:a16="http://schemas.microsoft.com/office/drawing/2014/main" id="{16961D87-D532-ED77-55BD-6F1A4A30AB89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031734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B. mouth cancer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2A391B9-E2EE-8C51-1FE9-7D01E6D9AD4C}"/>
              </a:ext>
            </a:extLst>
          </p:cNvPr>
          <p:cNvGrpSpPr/>
          <p:nvPr/>
        </p:nvGrpSpPr>
        <p:grpSpPr>
          <a:xfrm>
            <a:off x="0" y="3794700"/>
            <a:ext cx="8712200" cy="453623"/>
            <a:chOff x="0" y="3794700"/>
            <a:chExt cx="8712200" cy="45362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6A33457-C8E4-226F-ABE5-47EF18642267}"/>
                </a:ext>
              </a:extLst>
            </p:cNvPr>
            <p:cNvSpPr/>
            <p:nvPr/>
          </p:nvSpPr>
          <p:spPr>
            <a:xfrm>
              <a:off x="0" y="3794700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itle 1">
              <a:extLst>
                <a:ext uri="{FF2B5EF4-FFF2-40B4-BE49-F238E27FC236}">
                  <a16:creationId xmlns:a16="http://schemas.microsoft.com/office/drawing/2014/main" id="{76624E0A-61E8-E692-DAAB-C89C1FC25988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3844732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skin cancer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A1CC31-4035-166B-25EA-6E20C8CAAE7D}"/>
              </a:ext>
            </a:extLst>
          </p:cNvPr>
          <p:cNvGrpSpPr/>
          <p:nvPr/>
        </p:nvGrpSpPr>
        <p:grpSpPr>
          <a:xfrm>
            <a:off x="0" y="4607698"/>
            <a:ext cx="8712200" cy="453623"/>
            <a:chOff x="0" y="4607698"/>
            <a:chExt cx="8712200" cy="453623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E93679D-8632-3D39-781E-D3C31E8EA70C}"/>
                </a:ext>
              </a:extLst>
            </p:cNvPr>
            <p:cNvSpPr/>
            <p:nvPr/>
          </p:nvSpPr>
          <p:spPr>
            <a:xfrm>
              <a:off x="0" y="4607698"/>
              <a:ext cx="8712200" cy="453623"/>
            </a:xfrm>
            <a:prstGeom prst="rect">
              <a:avLst/>
            </a:prstGeom>
            <a:solidFill>
              <a:srgbClr val="92AD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itle 1">
              <a:extLst>
                <a:ext uri="{FF2B5EF4-FFF2-40B4-BE49-F238E27FC236}">
                  <a16:creationId xmlns:a16="http://schemas.microsoft.com/office/drawing/2014/main" id="{3CDCAD58-558F-CB9E-B4AA-40CA608C1EF7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6577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D. throat cancer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2AADA9C-B954-2D0B-60E2-5AF3C1ED63D2}"/>
              </a:ext>
            </a:extLst>
          </p:cNvPr>
          <p:cNvGrpSpPr/>
          <p:nvPr/>
        </p:nvGrpSpPr>
        <p:grpSpPr>
          <a:xfrm>
            <a:off x="0" y="3794699"/>
            <a:ext cx="8712200" cy="453623"/>
            <a:chOff x="0" y="4528898"/>
            <a:chExt cx="8712200" cy="45362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9627814-BB5A-83B4-6BD6-4E01DFCBB211}"/>
                </a:ext>
              </a:extLst>
            </p:cNvPr>
            <p:cNvSpPr/>
            <p:nvPr/>
          </p:nvSpPr>
          <p:spPr>
            <a:xfrm>
              <a:off x="0" y="4528898"/>
              <a:ext cx="8712200" cy="45362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Title 1">
              <a:extLst>
                <a:ext uri="{FF2B5EF4-FFF2-40B4-BE49-F238E27FC236}">
                  <a16:creationId xmlns:a16="http://schemas.microsoft.com/office/drawing/2014/main" id="{B7837F0F-7F8D-200E-2497-29C5CA758993}"/>
                </a:ext>
              </a:extLst>
            </p:cNvPr>
            <p:cNvSpPr txBox="1">
              <a:spLocks/>
            </p:cNvSpPr>
            <p:nvPr/>
          </p:nvSpPr>
          <p:spPr>
            <a:xfrm>
              <a:off x="431800" y="4578930"/>
              <a:ext cx="8280400" cy="363561"/>
            </a:xfrm>
            <a:prstGeom prst="rect">
              <a:avLst/>
            </a:prstGeom>
          </p:spPr>
          <p:txBody>
            <a:bodyPr lIns="0" rIns="0">
              <a:sp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 fontAlgn="auto">
                <a:lnSpc>
                  <a:spcPts val="2200"/>
                </a:lnSpc>
                <a:spcAft>
                  <a:spcPts val="600"/>
                </a:spcAft>
                <a:defRPr/>
              </a:pPr>
              <a:r>
                <a:rPr lang="en-GB" sz="1800" b="1" spc="2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rPr>
                <a:t>C. skin cancer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843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wrap="square" lIns="0" rIns="0">
        <a:spAutoFit/>
      </a:bodyPr>
      <a:lstStyle>
        <a:defPPr algn="l" fontAlgn="auto">
          <a:lnSpc>
            <a:spcPts val="2300"/>
          </a:lnSpc>
          <a:spcAft>
            <a:spcPts val="600"/>
          </a:spcAft>
          <a:defRPr sz="1800" b="1" spc="20" dirty="0">
            <a:solidFill>
              <a:schemeClr val="tx1">
                <a:lumMod val="85000"/>
                <a:lumOff val="15000"/>
              </a:schemeClr>
            </a:solidFill>
            <a:latin typeface="Open Sans" pitchFamily="34" charset="0"/>
            <a:ea typeface="Open Sans" pitchFamily="34" charset="0"/>
            <a:cs typeface="Open Sans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13EF0CD7-F4BF-4F11-968F-9064DBAAF3C5}" vid="{88ED6FF5-2EE0-494F-BCE3-6D38967746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0" ma:contentTypeDescription="Create a new document." ma:contentTypeScope="" ma:versionID="c750d6ffbebf6fdda94497c4fe03b5b2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8e1695189f96c6d739a3d03c3f468229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6E2E88-A429-4866-AE25-FC7AA45A814B}"/>
</file>

<file path=customXml/itemProps2.xml><?xml version="1.0" encoding="utf-8"?>
<ds:datastoreItem xmlns:ds="http://schemas.openxmlformats.org/officeDocument/2006/customXml" ds:itemID="{36CA4662-6B3C-46EE-AF15-7BF7F4E8106F}"/>
</file>

<file path=docProps/app.xml><?xml version="1.0" encoding="utf-8"?>
<Properties xmlns="http://schemas.openxmlformats.org/officeDocument/2006/extended-properties" xmlns:vt="http://schemas.openxmlformats.org/officeDocument/2006/docPropsVTypes">
  <Template>Beyond ELF PowerPoint Template</Template>
  <TotalTime>112</TotalTime>
  <Words>396</Words>
  <Application>Microsoft Office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Calibri</vt:lpstr>
      <vt:lpstr>Open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stacy gill</dc:creator>
  <cp:lastModifiedBy>stacy gill</cp:lastModifiedBy>
  <cp:revision>3</cp:revision>
  <dcterms:created xsi:type="dcterms:W3CDTF">2022-10-12T09:22:56Z</dcterms:created>
  <dcterms:modified xsi:type="dcterms:W3CDTF">2022-10-17T13:08:25Z</dcterms:modified>
</cp:coreProperties>
</file>